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8" r:id="rId3"/>
    <p:sldId id="259" r:id="rId4"/>
    <p:sldId id="279" r:id="rId5"/>
    <p:sldId id="274" r:id="rId6"/>
    <p:sldId id="262" r:id="rId7"/>
    <p:sldId id="263" r:id="rId8"/>
    <p:sldId id="272" r:id="rId9"/>
    <p:sldId id="277" r:id="rId10"/>
    <p:sldId id="265" r:id="rId11"/>
    <p:sldId id="267" r:id="rId12"/>
    <p:sldId id="282" r:id="rId13"/>
    <p:sldId id="283" r:id="rId14"/>
    <p:sldId id="284" r:id="rId15"/>
    <p:sldId id="269" r:id="rId16"/>
    <p:sldId id="270" r:id="rId17"/>
  </p:sldIdLst>
  <p:sldSz cx="9906000" cy="6858000" type="A4"/>
  <p:notesSz cx="6797675" cy="9926638"/>
  <p:embeddedFontLst>
    <p:embeddedFont>
      <p:font typeface="Cambria Math" panose="02040503050406030204" pitchFamily="18" charset="0"/>
      <p:regular r:id="rId20"/>
    </p:embeddedFont>
    <p:embeddedFont>
      <p:font typeface="나눔스퀘어 Bold" panose="020B0600000101010101" pitchFamily="50" charset="-127"/>
      <p:bold r:id="rId21"/>
    </p:embeddedFont>
    <p:embeddedFont>
      <p:font typeface="나눔스퀘어 Extra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1031626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DDDDDD"/>
    <a:srgbClr val="E3684F"/>
    <a:srgbClr val="E2AD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94" autoAdjust="0"/>
  </p:normalViewPr>
  <p:slideViewPr>
    <p:cSldViewPr>
      <p:cViewPr varScale="1">
        <p:scale>
          <a:sx n="81" d="100"/>
          <a:sy n="81" d="100"/>
        </p:scale>
        <p:origin x="1306" y="6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DQN1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Sheet1!$B$12</c:f>
              <c:numCache>
                <c:formatCode>0.0_ </c:formatCode>
                <c:ptCount val="1"/>
                <c:pt idx="0">
                  <c:v>69.5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99-4EC8-B943-CC4AA93C9993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DQN10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Sheet1!$D$12</c:f>
              <c:numCache>
                <c:formatCode>General</c:formatCode>
                <c:ptCount val="1"/>
                <c:pt idx="0">
                  <c:v>37.9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099-4EC8-B943-CC4AA93C9993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DDQN1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Sheet1!$C$12</c:f>
              <c:numCache>
                <c:formatCode>General</c:formatCode>
                <c:ptCount val="1"/>
                <c:pt idx="0">
                  <c:v>64.7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99-4EC8-B943-CC4AA93C999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DDQN10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Sheet1!$E$12</c:f>
              <c:numCache>
                <c:formatCode>General</c:formatCode>
                <c:ptCount val="1"/>
                <c:pt idx="0">
                  <c:v>37.200000000000003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099-4EC8-B943-CC4AA93C999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03116672"/>
        <c:axId val="303118976"/>
      </c:barChart>
      <c:catAx>
        <c:axId val="3031166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03118976"/>
        <c:crosses val="autoZero"/>
        <c:auto val="1"/>
        <c:lblAlgn val="ctr"/>
        <c:lblOffset val="100"/>
        <c:noMultiLvlLbl val="0"/>
      </c:catAx>
      <c:valAx>
        <c:axId val="303118976"/>
        <c:scaling>
          <c:orientation val="minMax"/>
        </c:scaling>
        <c:delete val="0"/>
        <c:axPos val="l"/>
        <c:numFmt formatCode="0.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defRPr>
            </a:pPr>
            <a:endParaRPr lang="ko-KR"/>
          </a:p>
        </c:txPr>
        <c:crossAx val="30311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ea typeface="나눔스퀘어 Bold" panose="020B0600000101010101" pitchFamily="50" charset="-127"/>
          <a:cs typeface="Times New Roman" panose="02020603050405020304" pitchFamily="18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DQN1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Sheet1!$B$12</c:f>
              <c:numCache>
                <c:formatCode>0.0_ </c:formatCode>
                <c:ptCount val="1"/>
                <c:pt idx="0">
                  <c:v>95.6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2-41C3-ABDE-F98B047069BB}"/>
            </c:ext>
          </c:extLst>
        </c:ser>
        <c:ser>
          <c:idx val="3"/>
          <c:order val="1"/>
          <c:tx>
            <c:strRef>
              <c:f>Sheet1!$E$1</c:f>
              <c:strCache>
                <c:ptCount val="1"/>
                <c:pt idx="0">
                  <c:v>DQN10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Sheet1!$E$12</c:f>
              <c:numCache>
                <c:formatCode>General</c:formatCode>
                <c:ptCount val="1"/>
                <c:pt idx="0">
                  <c:v>64.8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2A2-41C3-ABDE-F98B047069BB}"/>
            </c:ext>
          </c:extLst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DDQN1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Sheet1!$C$12</c:f>
              <c:numCache>
                <c:formatCode>General</c:formatCode>
                <c:ptCount val="1"/>
                <c:pt idx="0">
                  <c:v>92.1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A2-41C3-ABDE-F98B047069BB}"/>
            </c:ext>
          </c:extLst>
        </c:ser>
        <c:ser>
          <c:idx val="2"/>
          <c:order val="3"/>
          <c:tx>
            <c:strRef>
              <c:f>Sheet1!$D$1</c:f>
              <c:strCache>
                <c:ptCount val="1"/>
                <c:pt idx="0">
                  <c:v>DDQN10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Sheet1!$D$12</c:f>
              <c:numCache>
                <c:formatCode>General</c:formatCode>
                <c:ptCount val="1"/>
                <c:pt idx="0">
                  <c:v>59.8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2A2-41C3-ABDE-F98B047069B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36741376"/>
        <c:axId val="236742912"/>
      </c:barChart>
      <c:catAx>
        <c:axId val="2367413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36742912"/>
        <c:crosses val="autoZero"/>
        <c:auto val="1"/>
        <c:lblAlgn val="ctr"/>
        <c:lblOffset val="100"/>
        <c:noMultiLvlLbl val="0"/>
      </c:catAx>
      <c:valAx>
        <c:axId val="236742912"/>
        <c:scaling>
          <c:orientation val="minMax"/>
        </c:scaling>
        <c:delete val="0"/>
        <c:axPos val="l"/>
        <c:numFmt formatCode="0.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defRPr>
            </a:pPr>
            <a:endParaRPr lang="ko-KR"/>
          </a:p>
        </c:txPr>
        <c:crossAx val="236741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ea typeface="나눔스퀘어 Bold" panose="020B0600000101010101" pitchFamily="50" charset="-127"/>
          <a:cs typeface="Times New Roman" panose="02020603050405020304" pitchFamily="18" charset="0"/>
        </a:defRPr>
      </a:pPr>
      <a:endParaRPr lang="ko-K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FIFO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352.6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48-4AD8-8E4B-91DD8C3E92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48-4AD8-8E4B-91DD8C3E92C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LPT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68.8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48-4AD8-8E4B-91DD8C3E92C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Slack-edd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76.599999999999994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48-4AD8-8E4B-91DD8C3E92C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DQN1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69.5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648-4AD8-8E4B-91DD8C3E92C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DDQN1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64.7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648-4AD8-8E4B-91DD8C3E92C4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DQN10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37.9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648-4AD8-8E4B-91DD8C3E92C4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DDQN10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37.200000000000003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648-4AD8-8E4B-91DD8C3E92C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08507008"/>
        <c:axId val="308508544"/>
      </c:barChart>
      <c:catAx>
        <c:axId val="308507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defRPr>
            </a:pPr>
            <a:endParaRPr lang="ko-KR"/>
          </a:p>
        </c:txPr>
        <c:crossAx val="308508544"/>
        <c:crosses val="autoZero"/>
        <c:auto val="1"/>
        <c:lblAlgn val="ctr"/>
        <c:lblOffset val="100"/>
        <c:noMultiLvlLbl val="0"/>
      </c:catAx>
      <c:valAx>
        <c:axId val="308508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defRPr>
            </a:pPr>
            <a:endParaRPr lang="ko-KR"/>
          </a:p>
        </c:txPr>
        <c:crossAx val="308507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latin typeface="Times New Roman" panose="02020603050405020304" pitchFamily="18" charset="0"/>
          <a:ea typeface="나눔스퀘어 Bold" panose="020B0600000101010101" pitchFamily="50" charset="-127"/>
          <a:cs typeface="Times New Roman" panose="02020603050405020304" pitchFamily="18" charset="0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FIFO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417.9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6-4DBB-B814-BE8243F8164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116.6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C6-4DBB-B814-BE8243F8164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LPT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122.3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C6-4DBB-B814-BE8243F8164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Slack-edd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127.2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C6-4DBB-B814-BE8243F8164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DQN1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95.6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C6-4DBB-B814-BE8243F8164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DDQN1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92.1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CC6-4DBB-B814-BE8243F8164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DQN10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64.8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CC6-4DBB-B814-BE8243F81646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DDQN10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59.8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CC6-4DBB-B814-BE8243F816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2633984"/>
        <c:axId val="332635520"/>
      </c:barChart>
      <c:catAx>
        <c:axId val="33263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defRPr>
            </a:pPr>
            <a:endParaRPr lang="ko-KR"/>
          </a:p>
        </c:txPr>
        <c:crossAx val="332635520"/>
        <c:crosses val="autoZero"/>
        <c:auto val="1"/>
        <c:lblAlgn val="ctr"/>
        <c:lblOffset val="100"/>
        <c:noMultiLvlLbl val="0"/>
      </c:catAx>
      <c:valAx>
        <c:axId val="3326355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defRPr>
            </a:pPr>
            <a:endParaRPr lang="ko-KR"/>
          </a:p>
        </c:txPr>
        <c:crossAx val="332633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latin typeface="Times New Roman" panose="02020603050405020304" pitchFamily="18" charset="0"/>
          <a:ea typeface="나눔스퀘어 Bold" panose="020B0600000101010101" pitchFamily="50" charset="-127"/>
          <a:cs typeface="Times New Roman" panose="02020603050405020304" pitchFamily="18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0.32947</cdr:x>
      <cdr:y>0.15805</cdr:y>
    </cdr:from>
    <cdr:to>
      <cdr:x>0.47358</cdr:x>
      <cdr:y>0.34899</cdr:y>
    </cdr:to>
    <cdr:cxnSp macro="">
      <cdr:nvCxnSpPr>
        <cdr:cNvPr id="9" name="구부러진 연결선 8">
          <a:extLst xmlns:a="http://schemas.openxmlformats.org/drawingml/2006/main">
            <a:ext uri="{FF2B5EF4-FFF2-40B4-BE49-F238E27FC236}">
              <a16:creationId xmlns:a16="http://schemas.microsoft.com/office/drawing/2014/main" id="{53571CF7-CA8E-4A05-926A-128DB9E7E201}"/>
            </a:ext>
          </a:extLst>
        </cdr:cNvPr>
        <cdr:cNvCxnSpPr/>
      </cdr:nvCxnSpPr>
      <cdr:spPr>
        <a:xfrm xmlns:a="http://schemas.openxmlformats.org/drawingml/2006/main" rot="16200000" flipH="1">
          <a:off x="1396385" y="309521"/>
          <a:ext cx="610799" cy="373930"/>
        </a:xfrm>
        <a:prstGeom xmlns:a="http://schemas.openxmlformats.org/drawingml/2006/main" prst="curvedConnector3">
          <a:avLst>
            <a:gd name="adj1" fmla="val -61135"/>
          </a:avLst>
        </a:prstGeom>
        <a:ln xmlns:a="http://schemas.openxmlformats.org/drawingml/2006/main" w="38100">
          <a:solidFill>
            <a:srgbClr val="C00000"/>
          </a:solidFill>
          <a:headEnd type="none" w="med" len="med"/>
          <a:tailEnd type="triangle" w="med" len="med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1A7AD-915B-406A-97D0-9FEA7A6A3897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02E72-64E6-4CD9-A22A-7F810F1B52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851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C4043-331E-41EF-98C2-B0E9486543EF}" type="datetimeFigureOut">
              <a:rPr lang="ko-KR" altLang="en-US" smtClean="0"/>
              <a:t>2019-11-08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9C46F9-E23D-44E8-A30F-12A05CFFC48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641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62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923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C46F9-E23D-44E8-A30F-12A05CFFC482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94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3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8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184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57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97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36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76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15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936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46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42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8" y="274642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27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3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6"/>
            <a:ext cx="8420100" cy="1362076"/>
          </a:xfrm>
        </p:spPr>
        <p:txBody>
          <a:bodyPr anchor="t"/>
          <a:lstStyle>
            <a:lvl1pPr algn="l">
              <a:defRPr sz="37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3949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89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84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75796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1974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6369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0764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5159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356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01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493" indent="0">
              <a:buNone/>
              <a:defRPr sz="1900" b="1"/>
            </a:lvl2pPr>
            <a:lvl3pPr marL="878985" indent="0">
              <a:buNone/>
              <a:defRPr sz="1700" b="1"/>
            </a:lvl3pPr>
            <a:lvl4pPr marL="1318478" indent="0">
              <a:buNone/>
              <a:defRPr sz="1600" b="1"/>
            </a:lvl4pPr>
            <a:lvl5pPr marL="1757969" indent="0">
              <a:buNone/>
              <a:defRPr sz="1600" b="1"/>
            </a:lvl5pPr>
            <a:lvl6pPr marL="2197462" indent="0">
              <a:buNone/>
              <a:defRPr sz="1600" b="1"/>
            </a:lvl6pPr>
            <a:lvl7pPr marL="2636954" indent="0">
              <a:buNone/>
              <a:defRPr sz="1600" b="1"/>
            </a:lvl7pPr>
            <a:lvl8pPr marL="3076447" indent="0">
              <a:buNone/>
              <a:defRPr sz="1600" b="1"/>
            </a:lvl8pPr>
            <a:lvl9pPr marL="351593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8" y="1535113"/>
            <a:ext cx="4378590" cy="639763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493" indent="0">
              <a:buNone/>
              <a:defRPr sz="1900" b="1"/>
            </a:lvl2pPr>
            <a:lvl3pPr marL="878985" indent="0">
              <a:buNone/>
              <a:defRPr sz="1700" b="1"/>
            </a:lvl3pPr>
            <a:lvl4pPr marL="1318478" indent="0">
              <a:buNone/>
              <a:defRPr sz="1600" b="1"/>
            </a:lvl4pPr>
            <a:lvl5pPr marL="1757969" indent="0">
              <a:buNone/>
              <a:defRPr sz="1600" b="1"/>
            </a:lvl5pPr>
            <a:lvl6pPr marL="2197462" indent="0">
              <a:buNone/>
              <a:defRPr sz="1600" b="1"/>
            </a:lvl6pPr>
            <a:lvl7pPr marL="2636954" indent="0">
              <a:buNone/>
              <a:defRPr sz="1600" b="1"/>
            </a:lvl7pPr>
            <a:lvl8pPr marL="3076447" indent="0">
              <a:buNone/>
              <a:defRPr sz="1600" b="1"/>
            </a:lvl8pPr>
            <a:lvl9pPr marL="351593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8" y="2174875"/>
            <a:ext cx="4378590" cy="3951288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06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7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61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8" y="273053"/>
            <a:ext cx="3259006" cy="1162051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6"/>
            <a:ext cx="5537729" cy="5853113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8" y="1435104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39493" indent="0">
              <a:buNone/>
              <a:defRPr sz="1100"/>
            </a:lvl2pPr>
            <a:lvl3pPr marL="878985" indent="0">
              <a:buNone/>
              <a:defRPr sz="1000"/>
            </a:lvl3pPr>
            <a:lvl4pPr marL="1318478" indent="0">
              <a:buNone/>
              <a:defRPr sz="900"/>
            </a:lvl4pPr>
            <a:lvl5pPr marL="1757969" indent="0">
              <a:buNone/>
              <a:defRPr sz="900"/>
            </a:lvl5pPr>
            <a:lvl6pPr marL="2197462" indent="0">
              <a:buNone/>
              <a:defRPr sz="900"/>
            </a:lvl6pPr>
            <a:lvl7pPr marL="2636954" indent="0">
              <a:buNone/>
              <a:defRPr sz="900"/>
            </a:lvl7pPr>
            <a:lvl8pPr marL="3076447" indent="0">
              <a:buNone/>
              <a:defRPr sz="900"/>
            </a:lvl8pPr>
            <a:lvl9pPr marL="3515938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556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000"/>
            </a:lvl1pPr>
            <a:lvl2pPr marL="439493" indent="0">
              <a:buNone/>
              <a:defRPr sz="2700"/>
            </a:lvl2pPr>
            <a:lvl3pPr marL="878985" indent="0">
              <a:buNone/>
              <a:defRPr sz="2300"/>
            </a:lvl3pPr>
            <a:lvl4pPr marL="1318478" indent="0">
              <a:buNone/>
              <a:defRPr sz="1900"/>
            </a:lvl4pPr>
            <a:lvl5pPr marL="1757969" indent="0">
              <a:buNone/>
              <a:defRPr sz="1900"/>
            </a:lvl5pPr>
            <a:lvl6pPr marL="2197462" indent="0">
              <a:buNone/>
              <a:defRPr sz="1900"/>
            </a:lvl6pPr>
            <a:lvl7pPr marL="2636954" indent="0">
              <a:buNone/>
              <a:defRPr sz="1900"/>
            </a:lvl7pPr>
            <a:lvl8pPr marL="3076447" indent="0">
              <a:buNone/>
              <a:defRPr sz="1900"/>
            </a:lvl8pPr>
            <a:lvl9pPr marL="3515938" indent="0">
              <a:buNone/>
              <a:defRPr sz="19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40"/>
            <a:ext cx="59436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39493" indent="0">
              <a:buNone/>
              <a:defRPr sz="1100"/>
            </a:lvl2pPr>
            <a:lvl3pPr marL="878985" indent="0">
              <a:buNone/>
              <a:defRPr sz="1000"/>
            </a:lvl3pPr>
            <a:lvl4pPr marL="1318478" indent="0">
              <a:buNone/>
              <a:defRPr sz="900"/>
            </a:lvl4pPr>
            <a:lvl5pPr marL="1757969" indent="0">
              <a:buNone/>
              <a:defRPr sz="900"/>
            </a:lvl5pPr>
            <a:lvl6pPr marL="2197462" indent="0">
              <a:buNone/>
              <a:defRPr sz="900"/>
            </a:lvl6pPr>
            <a:lvl7pPr marL="2636954" indent="0">
              <a:buNone/>
              <a:defRPr sz="900"/>
            </a:lvl7pPr>
            <a:lvl8pPr marL="3076447" indent="0">
              <a:buNone/>
              <a:defRPr sz="900"/>
            </a:lvl8pPr>
            <a:lvl9pPr marL="3515938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56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87899" tIns="43949" rIns="87899" bIns="43949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87899" tIns="43949" rIns="87899" bIns="4394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4"/>
            <a:ext cx="2311400" cy="365125"/>
          </a:xfrm>
          <a:prstGeom prst="rect">
            <a:avLst/>
          </a:prstGeom>
        </p:spPr>
        <p:txBody>
          <a:bodyPr vert="horz" lIns="87899" tIns="43949" rIns="87899" bIns="4394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8985"/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78985"/>
              <a:t>2019-11-08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4"/>
            <a:ext cx="3136900" cy="365125"/>
          </a:xfrm>
          <a:prstGeom prst="rect">
            <a:avLst/>
          </a:prstGeom>
        </p:spPr>
        <p:txBody>
          <a:bodyPr vert="horz" lIns="87899" tIns="43949" rIns="87899" bIns="43949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8985"/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 vert="horz" lIns="87899" tIns="43949" rIns="87899" bIns="43949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8985"/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78985"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83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878985" rtl="0" eaLnBrk="1" latinLnBrk="1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9618" indent="-329618" algn="l" defTabSz="878985" rtl="0" eaLnBrk="1" latinLnBrk="1" hangingPunct="1">
        <a:spcBef>
          <a:spcPct val="20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14175" indent="-274682" algn="l" defTabSz="878985" rtl="0" eaLnBrk="1" latinLnBrk="1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8731" indent="-219745" algn="l" defTabSz="878985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38223" indent="-219745" algn="l" defTabSz="878985" rtl="0" eaLnBrk="1" latinLnBrk="1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77717" indent="-219745" algn="l" defTabSz="878985" rtl="0" eaLnBrk="1" latinLnBrk="1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7209" indent="-219745" algn="l" defTabSz="878985" rtl="0" eaLnBrk="1" latinLnBrk="1" hangingPunct="1">
        <a:spcBef>
          <a:spcPct val="20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6699" indent="-219745" algn="l" defTabSz="878985" rtl="0" eaLnBrk="1" latinLnBrk="1" hangingPunct="1">
        <a:spcBef>
          <a:spcPct val="20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192" indent="-219745" algn="l" defTabSz="878985" rtl="0" eaLnBrk="1" latinLnBrk="1" hangingPunct="1">
        <a:spcBef>
          <a:spcPct val="20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35685" indent="-219745" algn="l" defTabSz="878985" rtl="0" eaLnBrk="1" latinLnBrk="1" hangingPunct="1">
        <a:spcBef>
          <a:spcPct val="20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78985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93" algn="l" defTabSz="878985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8985" algn="l" defTabSz="878985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478" algn="l" defTabSz="878985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7969" algn="l" defTabSz="878985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462" algn="l" defTabSz="878985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6954" algn="l" defTabSz="878985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447" algn="l" defTabSz="878985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5938" algn="l" defTabSz="878985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98152" y="2040869"/>
            <a:ext cx="7909696" cy="3980419"/>
            <a:chOff x="803341" y="2040869"/>
            <a:chExt cx="7909696" cy="3980419"/>
          </a:xfrm>
        </p:grpSpPr>
        <p:sp>
          <p:nvSpPr>
            <p:cNvPr id="5" name="TextBox 4"/>
            <p:cNvSpPr txBox="1"/>
            <p:nvPr/>
          </p:nvSpPr>
          <p:spPr>
            <a:xfrm>
              <a:off x="1607455" y="2600137"/>
              <a:ext cx="6301469" cy="284819"/>
            </a:xfrm>
            <a:prstGeom prst="rect">
              <a:avLst/>
            </a:prstGeom>
            <a:noFill/>
          </p:spPr>
          <p:txBody>
            <a:bodyPr wrap="none" lIns="99187" tIns="49592" rIns="99187" bIns="49592" rtlCol="0">
              <a:spAutoFit/>
            </a:bodyPr>
            <a:lstStyle/>
            <a:p>
              <a:pPr defTabSz="878985"/>
              <a:r>
                <a:rPr lang="en-US" altLang="ko-KR" sz="12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Scheduler based on the DQN that considers the following tasks to minimize tardiness</a:t>
              </a:r>
              <a:endParaRPr lang="ko-KR" altLang="en-US" sz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10051" y="5767247"/>
              <a:ext cx="2496277" cy="254041"/>
            </a:xfrm>
            <a:prstGeom prst="rect">
              <a:avLst/>
            </a:prstGeom>
            <a:noFill/>
          </p:spPr>
          <p:txBody>
            <a:bodyPr wrap="square" lIns="99187" tIns="49592" rIns="99187" bIns="49592" rtlCol="0">
              <a:spAutoFit/>
            </a:bodyPr>
            <a:lstStyle/>
            <a:p>
              <a:pPr algn="ctr" defTabSz="878985"/>
              <a:r>
                <a:rPr lang="en-US" altLang="ko-KR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2019 </a:t>
              </a:r>
              <a:r>
                <a:rPr lang="ko-KR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추계학술대회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76025" y="4647058"/>
              <a:ext cx="2964329" cy="838816"/>
            </a:xfrm>
            <a:prstGeom prst="rect">
              <a:avLst/>
            </a:prstGeom>
            <a:noFill/>
          </p:spPr>
          <p:txBody>
            <a:bodyPr wrap="square" lIns="99187" tIns="49592" rIns="99187" bIns="49592" rtlCol="0">
              <a:spAutoFit/>
            </a:bodyPr>
            <a:lstStyle/>
            <a:p>
              <a:pPr algn="ctr" defTabSz="878985"/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인천대학교 산업경영공학과</a:t>
              </a:r>
              <a:endParaRPr lang="en-US" altLang="ko-KR" sz="1200" u="sng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 defTabSz="878985"/>
              <a:r>
                <a:rPr lang="ko-KR" altLang="en-US" sz="1200" u="sng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강형원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이전우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허재우</a:t>
              </a:r>
              <a:endPara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 defTabSz="878985"/>
              <a:endPara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 defTabSz="878985"/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E-mail : hwk0702@naver.com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37037" y="2040869"/>
              <a:ext cx="7242304" cy="377152"/>
            </a:xfrm>
            <a:prstGeom prst="rect">
              <a:avLst/>
            </a:prstGeom>
            <a:noFill/>
          </p:spPr>
          <p:txBody>
            <a:bodyPr wrap="none" lIns="99187" tIns="49592" rIns="99187" bIns="49592" rtlCol="0">
              <a:spAutoFit/>
            </a:bodyPr>
            <a:lstStyle/>
            <a:p>
              <a:pPr algn="ctr" defTabSz="878985"/>
              <a:r>
                <a:rPr lang="ko-KR" altLang="en-US" sz="18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지연 시간을 최소화하기 위해 다음 작업들을 고려하는 </a:t>
              </a:r>
              <a:r>
                <a:rPr lang="en-US" altLang="ko-KR" sz="18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DQN</a:t>
              </a:r>
              <a:r>
                <a:rPr lang="ko-KR" altLang="en-US" sz="18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기반 스케줄러</a:t>
              </a:r>
              <a:endParaRPr lang="en-US" altLang="ko-KR" sz="18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6" name="직선 연결선 15"/>
            <p:cNvCxnSpPr>
              <a:cxnSpLocks/>
            </p:cNvCxnSpPr>
            <p:nvPr/>
          </p:nvCxnSpPr>
          <p:spPr>
            <a:xfrm>
              <a:off x="803341" y="2516603"/>
              <a:ext cx="7909696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72481" y="6093296"/>
            <a:ext cx="9361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 논문은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 과학기술정보통신부의 재원으로 한국연구재단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현장맞춤형 이공계 인재양성 지원사업의 지원을 받아 수행된 연구임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(NRT-2017H1D8A1029391)</a:t>
            </a:r>
          </a:p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This research was supported by X-mind Corps program of National Research Foundation of Korea(NRF) funded by the Ministry of Science, ICT (NRT-2017H1D8A1029391)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315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9B9EC83-9F02-451C-A25E-7E28DED5B213}"/>
              </a:ext>
            </a:extLst>
          </p:cNvPr>
          <p:cNvSpPr/>
          <p:nvPr/>
        </p:nvSpPr>
        <p:spPr>
          <a:xfrm>
            <a:off x="5025008" y="1288505"/>
            <a:ext cx="4802850" cy="5328592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C4480B-2FD6-4E95-931E-4CD9ABF76395}"/>
              </a:ext>
            </a:extLst>
          </p:cNvPr>
          <p:cNvSpPr/>
          <p:nvPr/>
        </p:nvSpPr>
        <p:spPr>
          <a:xfrm>
            <a:off x="56456" y="1288505"/>
            <a:ext cx="4752528" cy="5328592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6456" y="87754"/>
            <a:ext cx="2736304" cy="4609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92760" y="87754"/>
            <a:ext cx="216024" cy="46092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6456" y="980728"/>
            <a:ext cx="972108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304" y="612070"/>
            <a:ext cx="435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3-2. </a:t>
            </a:r>
            <a:r>
              <a:rPr lang="en-US" altLang="ko-KR" sz="16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DQN, DDQN </a:t>
            </a:r>
            <a:r>
              <a:rPr lang="ko-KR" altLang="en-US" sz="16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비교 </a:t>
            </a:r>
            <a:r>
              <a:rPr lang="en-US" altLang="ko-KR" sz="16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(lot 1</a:t>
            </a:r>
            <a:r>
              <a:rPr lang="ko-KR" altLang="en-US" sz="16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개 고려</a:t>
            </a:r>
            <a:r>
              <a:rPr lang="en-US" altLang="ko-KR" sz="16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, 10</a:t>
            </a:r>
            <a:r>
              <a:rPr lang="ko-KR" altLang="en-US" sz="16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개 고려</a:t>
            </a:r>
            <a:r>
              <a:rPr lang="en-US" altLang="ko-KR" sz="16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en-US" sz="16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DD0E85A-A7E1-4528-9A19-861BA84B4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186236"/>
              </p:ext>
            </p:extLst>
          </p:nvPr>
        </p:nvGraphicFramePr>
        <p:xfrm>
          <a:off x="308485" y="1450011"/>
          <a:ext cx="424847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9694">
                  <a:extLst>
                    <a:ext uri="{9D8B030D-6E8A-4147-A177-3AD203B41FA5}">
                      <a16:colId xmlns:a16="http://schemas.microsoft.com/office/drawing/2014/main" val="778795002"/>
                    </a:ext>
                  </a:extLst>
                </a:gridCol>
                <a:gridCol w="849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694">
                  <a:extLst>
                    <a:ext uri="{9D8B030D-6E8A-4147-A177-3AD203B41FA5}">
                      <a16:colId xmlns:a16="http://schemas.microsoft.com/office/drawing/2014/main" val="3584613944"/>
                    </a:ext>
                  </a:extLst>
                </a:gridCol>
                <a:gridCol w="849694">
                  <a:extLst>
                    <a:ext uri="{9D8B030D-6E8A-4147-A177-3AD203B41FA5}">
                      <a16:colId xmlns:a16="http://schemas.microsoft.com/office/drawing/2014/main" val="1001779494"/>
                    </a:ext>
                  </a:extLst>
                </a:gridCol>
                <a:gridCol w="849694">
                  <a:extLst>
                    <a:ext uri="{9D8B030D-6E8A-4147-A177-3AD203B41FA5}">
                      <a16:colId xmlns:a16="http://schemas.microsoft.com/office/drawing/2014/main" val="13138981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Orderlist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DQN1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DDQN1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DQN10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DDQN10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997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158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140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68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70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9690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191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163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111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102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997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34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33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17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29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665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103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72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28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27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4200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129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206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96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129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79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83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839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67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74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53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52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1632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11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18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36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29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638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average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69.5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64.7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37.9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37.2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0424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DD0E85A-A7E1-4528-9A19-861BA84B4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076338"/>
              </p:ext>
            </p:extLst>
          </p:nvPr>
        </p:nvGraphicFramePr>
        <p:xfrm>
          <a:off x="5235261" y="1450011"/>
          <a:ext cx="4382345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6469">
                  <a:extLst>
                    <a:ext uri="{9D8B030D-6E8A-4147-A177-3AD203B41FA5}">
                      <a16:colId xmlns:a16="http://schemas.microsoft.com/office/drawing/2014/main" val="778795002"/>
                    </a:ext>
                  </a:extLst>
                </a:gridCol>
                <a:gridCol w="876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469">
                  <a:extLst>
                    <a:ext uri="{9D8B030D-6E8A-4147-A177-3AD203B41FA5}">
                      <a16:colId xmlns:a16="http://schemas.microsoft.com/office/drawing/2014/main" val="3584613944"/>
                    </a:ext>
                  </a:extLst>
                </a:gridCol>
                <a:gridCol w="876469">
                  <a:extLst>
                    <a:ext uri="{9D8B030D-6E8A-4147-A177-3AD203B41FA5}">
                      <a16:colId xmlns:a16="http://schemas.microsoft.com/office/drawing/2014/main" val="1313898172"/>
                    </a:ext>
                  </a:extLst>
                </a:gridCol>
                <a:gridCol w="876469">
                  <a:extLst>
                    <a:ext uri="{9D8B030D-6E8A-4147-A177-3AD203B41FA5}">
                      <a16:colId xmlns:a16="http://schemas.microsoft.com/office/drawing/2014/main" val="465706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Orderlist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DQN1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DDQN1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DQN10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DDQN10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997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102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91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54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41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9690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131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105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84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68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997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112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95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64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70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665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26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33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14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4200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115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111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79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75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129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101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82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81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206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76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89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67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51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839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107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118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93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95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1632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130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116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85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83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183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57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62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638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average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95.6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92.1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64.8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59.8</a:t>
                      </a:r>
                      <a:endParaRPr lang="ko-KR" altLang="en-US" sz="8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0424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76E5B78-37A7-4204-AF5B-962200D52DDF}"/>
              </a:ext>
            </a:extLst>
          </p:cNvPr>
          <p:cNvSpPr txBox="1"/>
          <p:nvPr/>
        </p:nvSpPr>
        <p:spPr>
          <a:xfrm>
            <a:off x="153869" y="980728"/>
            <a:ext cx="3108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Density 0.8 order list tardiness value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30776D-B8B7-4269-A77E-CEA0984EC073}"/>
              </a:ext>
            </a:extLst>
          </p:cNvPr>
          <p:cNvSpPr txBox="1"/>
          <p:nvPr/>
        </p:nvSpPr>
        <p:spPr>
          <a:xfrm>
            <a:off x="5169024" y="980728"/>
            <a:ext cx="3108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Density 0.9 order list tardiness value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53B9889A-2079-4DDC-92A7-56B552FC17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611712"/>
              </p:ext>
            </p:extLst>
          </p:nvPr>
        </p:nvGraphicFramePr>
        <p:xfrm>
          <a:off x="308484" y="4584889"/>
          <a:ext cx="4248472" cy="1958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FBB6D9C1-9018-42BD-AEC9-ED56634C3E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63775" y="4570058"/>
            <a:ext cx="442426" cy="648072"/>
          </a:xfrm>
          <a:prstGeom prst="curvedConnector3">
            <a:avLst>
              <a:gd name="adj1" fmla="val -5167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F0E741C2-980C-4D2C-B3EF-11C73BF53B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31214" y="4570374"/>
            <a:ext cx="442426" cy="648072"/>
          </a:xfrm>
          <a:prstGeom prst="curvedConnector3">
            <a:avLst>
              <a:gd name="adj1" fmla="val -5167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2F0D543-79E7-4274-8AE9-7F4A79D8E4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36063"/>
              </p:ext>
            </p:extLst>
          </p:nvPr>
        </p:nvGraphicFramePr>
        <p:xfrm>
          <a:off x="5307268" y="4584888"/>
          <a:ext cx="4238331" cy="1958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BCCD484F-D64D-42C1-9AFE-631FF09552DC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60526" y="4720459"/>
            <a:ext cx="455197" cy="648072"/>
          </a:xfrm>
          <a:prstGeom prst="curvedConnector3">
            <a:avLst>
              <a:gd name="adj1" fmla="val -5022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820CA61-EA35-4A58-8398-1F94C1A90030}"/>
                  </a:ext>
                </a:extLst>
              </p:cNvPr>
              <p:cNvSpPr txBox="1"/>
              <p:nvPr/>
            </p:nvSpPr>
            <p:spPr>
              <a:xfrm>
                <a:off x="7471430" y="478409"/>
                <a:ext cx="22322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∗ </m:t>
                    </m:r>
                  </m:oMath>
                </a14:m>
                <a:r>
                  <a:rPr lang="en-US" altLang="ko-KR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DQN1, DDQN1 -&gt; lot 1</a:t>
                </a:r>
                <a:r>
                  <a:rPr lang="ko-KR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개 고려</a:t>
                </a:r>
                <a:endPara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DQN10, DDQN10 -&gt; lot 10</a:t>
                </a:r>
                <a:r>
                  <a:rPr lang="ko-KR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개 고려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820CA61-EA35-4A58-8398-1F94C1A90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430" y="478409"/>
                <a:ext cx="2232248" cy="400110"/>
              </a:xfrm>
              <a:prstGeom prst="rect">
                <a:avLst/>
              </a:prstGeom>
              <a:blipFill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15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456" y="87754"/>
            <a:ext cx="2736304" cy="4609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92760" y="87754"/>
            <a:ext cx="216024" cy="46092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6456" y="980728"/>
            <a:ext cx="972108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304" y="612070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3-3.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결과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4B12273-6135-441B-957D-D69DF6007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505687"/>
              </p:ext>
            </p:extLst>
          </p:nvPr>
        </p:nvGraphicFramePr>
        <p:xfrm>
          <a:off x="128464" y="4291920"/>
          <a:ext cx="6192666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8074">
                  <a:extLst>
                    <a:ext uri="{9D8B030D-6E8A-4147-A177-3AD203B41FA5}">
                      <a16:colId xmlns:a16="http://schemas.microsoft.com/office/drawing/2014/main" val="2841715461"/>
                    </a:ext>
                  </a:extLst>
                </a:gridCol>
                <a:gridCol w="688074">
                  <a:extLst>
                    <a:ext uri="{9D8B030D-6E8A-4147-A177-3AD203B41FA5}">
                      <a16:colId xmlns:a16="http://schemas.microsoft.com/office/drawing/2014/main" val="3137438864"/>
                    </a:ext>
                  </a:extLst>
                </a:gridCol>
                <a:gridCol w="688074">
                  <a:extLst>
                    <a:ext uri="{9D8B030D-6E8A-4147-A177-3AD203B41FA5}">
                      <a16:colId xmlns:a16="http://schemas.microsoft.com/office/drawing/2014/main" val="2455966606"/>
                    </a:ext>
                  </a:extLst>
                </a:gridCol>
                <a:gridCol w="688074">
                  <a:extLst>
                    <a:ext uri="{9D8B030D-6E8A-4147-A177-3AD203B41FA5}">
                      <a16:colId xmlns:a16="http://schemas.microsoft.com/office/drawing/2014/main" val="2616294776"/>
                    </a:ext>
                  </a:extLst>
                </a:gridCol>
                <a:gridCol w="688074">
                  <a:extLst>
                    <a:ext uri="{9D8B030D-6E8A-4147-A177-3AD203B41FA5}">
                      <a16:colId xmlns:a16="http://schemas.microsoft.com/office/drawing/2014/main" val="2260340620"/>
                    </a:ext>
                  </a:extLst>
                </a:gridCol>
                <a:gridCol w="688074">
                  <a:extLst>
                    <a:ext uri="{9D8B030D-6E8A-4147-A177-3AD203B41FA5}">
                      <a16:colId xmlns:a16="http://schemas.microsoft.com/office/drawing/2014/main" val="1248049286"/>
                    </a:ext>
                  </a:extLst>
                </a:gridCol>
                <a:gridCol w="688074">
                  <a:extLst>
                    <a:ext uri="{9D8B030D-6E8A-4147-A177-3AD203B41FA5}">
                      <a16:colId xmlns:a16="http://schemas.microsoft.com/office/drawing/2014/main" val="1080005763"/>
                    </a:ext>
                  </a:extLst>
                </a:gridCol>
                <a:gridCol w="688074">
                  <a:extLst>
                    <a:ext uri="{9D8B030D-6E8A-4147-A177-3AD203B41FA5}">
                      <a16:colId xmlns:a16="http://schemas.microsoft.com/office/drawing/2014/main" val="2198274204"/>
                    </a:ext>
                  </a:extLst>
                </a:gridCol>
                <a:gridCol w="688074">
                  <a:extLst>
                    <a:ext uri="{9D8B030D-6E8A-4147-A177-3AD203B41FA5}">
                      <a16:colId xmlns:a16="http://schemas.microsoft.com/office/drawing/2014/main" val="2470258814"/>
                    </a:ext>
                  </a:extLst>
                </a:gridCol>
              </a:tblGrid>
              <a:tr h="16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Orderlist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FIFO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SPT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LPT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SLACK-EDD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DQN1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DDQN1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DQN10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DDQN10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789788"/>
                  </a:ext>
                </a:extLst>
              </a:tr>
              <a:tr h="16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380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136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106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102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91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54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9985788"/>
                  </a:ext>
                </a:extLst>
              </a:tr>
              <a:tr h="16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500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170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144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170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131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105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84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68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929385"/>
                  </a:ext>
                </a:extLst>
              </a:tr>
              <a:tr h="16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432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126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161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136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112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95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64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70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09401"/>
                  </a:ext>
                </a:extLst>
              </a:tr>
              <a:tr h="16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352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50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33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14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737"/>
                  </a:ext>
                </a:extLst>
              </a:tr>
              <a:tr h="16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436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124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133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147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115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111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79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552232"/>
                  </a:ext>
                </a:extLst>
              </a:tr>
              <a:tr h="16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438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125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126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168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101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82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0613"/>
                  </a:ext>
                </a:extLst>
              </a:tr>
              <a:tr h="16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428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105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69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136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89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67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8898550"/>
                  </a:ext>
                </a:extLst>
              </a:tr>
              <a:tr h="16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448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125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107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119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107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118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93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95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867590"/>
                  </a:ext>
                </a:extLst>
              </a:tr>
              <a:tr h="16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398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201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226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205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130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116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83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415831"/>
                  </a:ext>
                </a:extLst>
              </a:tr>
              <a:tr h="16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367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54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39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57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62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428527"/>
                  </a:ext>
                </a:extLst>
              </a:tr>
              <a:tr h="16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average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417.9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116.6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122.3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127.2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95.6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92.1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64.8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59.8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01947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4B12273-6135-441B-957D-D69DF6007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374683"/>
              </p:ext>
            </p:extLst>
          </p:nvPr>
        </p:nvGraphicFramePr>
        <p:xfrm>
          <a:off x="128464" y="1339592"/>
          <a:ext cx="6192666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8074">
                  <a:extLst>
                    <a:ext uri="{9D8B030D-6E8A-4147-A177-3AD203B41FA5}">
                      <a16:colId xmlns:a16="http://schemas.microsoft.com/office/drawing/2014/main" val="2841715461"/>
                    </a:ext>
                  </a:extLst>
                </a:gridCol>
                <a:gridCol w="688074">
                  <a:extLst>
                    <a:ext uri="{9D8B030D-6E8A-4147-A177-3AD203B41FA5}">
                      <a16:colId xmlns:a16="http://schemas.microsoft.com/office/drawing/2014/main" val="3137438864"/>
                    </a:ext>
                  </a:extLst>
                </a:gridCol>
                <a:gridCol w="688074">
                  <a:extLst>
                    <a:ext uri="{9D8B030D-6E8A-4147-A177-3AD203B41FA5}">
                      <a16:colId xmlns:a16="http://schemas.microsoft.com/office/drawing/2014/main" val="2455966606"/>
                    </a:ext>
                  </a:extLst>
                </a:gridCol>
                <a:gridCol w="688074">
                  <a:extLst>
                    <a:ext uri="{9D8B030D-6E8A-4147-A177-3AD203B41FA5}">
                      <a16:colId xmlns:a16="http://schemas.microsoft.com/office/drawing/2014/main" val="2616294776"/>
                    </a:ext>
                  </a:extLst>
                </a:gridCol>
                <a:gridCol w="688074">
                  <a:extLst>
                    <a:ext uri="{9D8B030D-6E8A-4147-A177-3AD203B41FA5}">
                      <a16:colId xmlns:a16="http://schemas.microsoft.com/office/drawing/2014/main" val="2793374765"/>
                    </a:ext>
                  </a:extLst>
                </a:gridCol>
                <a:gridCol w="688074">
                  <a:extLst>
                    <a:ext uri="{9D8B030D-6E8A-4147-A177-3AD203B41FA5}">
                      <a16:colId xmlns:a16="http://schemas.microsoft.com/office/drawing/2014/main" val="1659798436"/>
                    </a:ext>
                  </a:extLst>
                </a:gridCol>
                <a:gridCol w="688074">
                  <a:extLst>
                    <a:ext uri="{9D8B030D-6E8A-4147-A177-3AD203B41FA5}">
                      <a16:colId xmlns:a16="http://schemas.microsoft.com/office/drawing/2014/main" val="1171275737"/>
                    </a:ext>
                  </a:extLst>
                </a:gridCol>
                <a:gridCol w="688074">
                  <a:extLst>
                    <a:ext uri="{9D8B030D-6E8A-4147-A177-3AD203B41FA5}">
                      <a16:colId xmlns:a16="http://schemas.microsoft.com/office/drawing/2014/main" val="2198274204"/>
                    </a:ext>
                  </a:extLst>
                </a:gridCol>
                <a:gridCol w="688074">
                  <a:extLst>
                    <a:ext uri="{9D8B030D-6E8A-4147-A177-3AD203B41FA5}">
                      <a16:colId xmlns:a16="http://schemas.microsoft.com/office/drawing/2014/main" val="2470258814"/>
                    </a:ext>
                  </a:extLst>
                </a:gridCol>
              </a:tblGrid>
              <a:tr h="177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Orderlist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FIFO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SPT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LPT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SLACK-EDD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DQN1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DDQN1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DQN10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DDQN10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789788"/>
                  </a:ext>
                </a:extLst>
              </a:tr>
              <a:tr h="177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365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121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133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161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158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140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68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70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9985788"/>
                  </a:ext>
                </a:extLst>
              </a:tr>
              <a:tr h="177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506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186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173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181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191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163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111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102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929385"/>
                  </a:ext>
                </a:extLst>
              </a:tr>
              <a:tr h="177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371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42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29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14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34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33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17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29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809401"/>
                  </a:ext>
                </a:extLst>
              </a:tr>
              <a:tr h="177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324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52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103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72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28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27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737"/>
                  </a:ext>
                </a:extLst>
              </a:tr>
              <a:tr h="177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325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13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552232"/>
                  </a:ext>
                </a:extLst>
              </a:tr>
              <a:tr h="177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212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0613"/>
                  </a:ext>
                </a:extLst>
              </a:tr>
              <a:tr h="177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390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147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145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144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96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129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79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83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8898550"/>
                  </a:ext>
                </a:extLst>
              </a:tr>
              <a:tr h="177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408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128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115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142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67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74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53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52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867590"/>
                  </a:ext>
                </a:extLst>
              </a:tr>
              <a:tr h="177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317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13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415831"/>
                  </a:ext>
                </a:extLst>
              </a:tr>
              <a:tr h="177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308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44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24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55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29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428527"/>
                  </a:ext>
                </a:extLst>
              </a:tr>
              <a:tr h="177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average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352.6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75.5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68.8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76.6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69.5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64.7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37.9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37.2</a:t>
                      </a:r>
                      <a:endParaRPr lang="ko-KR" altLang="en-US" sz="7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01947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3720A6A-4B5D-4C89-870B-15AE461C2770}"/>
              </a:ext>
            </a:extLst>
          </p:cNvPr>
          <p:cNvSpPr txBox="1"/>
          <p:nvPr/>
        </p:nvSpPr>
        <p:spPr>
          <a:xfrm>
            <a:off x="344773" y="1027177"/>
            <a:ext cx="3108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Density 0.8 order list tardiness value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F87B65-C2D4-4550-BF58-243C50A4EBAE}"/>
              </a:ext>
            </a:extLst>
          </p:cNvPr>
          <p:cNvSpPr txBox="1"/>
          <p:nvPr/>
        </p:nvSpPr>
        <p:spPr>
          <a:xfrm>
            <a:off x="348226" y="3991392"/>
            <a:ext cx="3108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Density 0.9 order list tardiness value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9B0DCC-A511-4DDE-A2D4-33FC2F8A3C6D}"/>
              </a:ext>
            </a:extLst>
          </p:cNvPr>
          <p:cNvCxnSpPr>
            <a:cxnSpLocks/>
          </p:cNvCxnSpPr>
          <p:nvPr/>
        </p:nvCxnSpPr>
        <p:spPr>
          <a:xfrm>
            <a:off x="128464" y="3861048"/>
            <a:ext cx="9575214" cy="0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46E708-A8BB-4FCB-8B80-330A526AECEB}"/>
                  </a:ext>
                </a:extLst>
              </p:cNvPr>
              <p:cNvSpPr txBox="1"/>
              <p:nvPr/>
            </p:nvSpPr>
            <p:spPr>
              <a:xfrm>
                <a:off x="7471430" y="478409"/>
                <a:ext cx="22322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∗ </m:t>
                    </m:r>
                  </m:oMath>
                </a14:m>
                <a:r>
                  <a:rPr lang="en-US" altLang="ko-KR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DQN1, DDQN1 -&gt; lot 1</a:t>
                </a:r>
                <a:r>
                  <a:rPr lang="ko-KR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개 고려</a:t>
                </a:r>
                <a:endPara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DQN10, DDQN10 -&gt; lot 10</a:t>
                </a:r>
                <a:r>
                  <a:rPr lang="ko-KR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개 고려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46E708-A8BB-4FCB-8B80-330A526A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430" y="478409"/>
                <a:ext cx="2232248" cy="400110"/>
              </a:xfrm>
              <a:prstGeom prst="rect">
                <a:avLst/>
              </a:prstGeom>
              <a:blipFill>
                <a:blip r:embed="rId2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8FC554FC-DD66-4901-89FA-46E762474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988059"/>
              </p:ext>
            </p:extLst>
          </p:nvPr>
        </p:nvGraphicFramePr>
        <p:xfrm>
          <a:off x="6321152" y="1124744"/>
          <a:ext cx="3672408" cy="2638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1E7FD481-2F09-4ABC-BF82-FAF55D5D3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1783470"/>
              </p:ext>
            </p:extLst>
          </p:nvPr>
        </p:nvGraphicFramePr>
        <p:xfrm>
          <a:off x="6321152" y="4059203"/>
          <a:ext cx="3672408" cy="2579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타원 17">
            <a:extLst>
              <a:ext uri="{FF2B5EF4-FFF2-40B4-BE49-F238E27FC236}">
                <a16:creationId xmlns:a16="http://schemas.microsoft.com/office/drawing/2014/main" id="{03E16544-C742-462C-B7CC-A5FCD58278F1}"/>
              </a:ext>
            </a:extLst>
          </p:cNvPr>
          <p:cNvSpPr/>
          <p:nvPr/>
        </p:nvSpPr>
        <p:spPr>
          <a:xfrm>
            <a:off x="8926600" y="2930067"/>
            <a:ext cx="678639" cy="774104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E7EF462-8BD4-4827-A4ED-BCC5AEA67B35}"/>
              </a:ext>
            </a:extLst>
          </p:cNvPr>
          <p:cNvSpPr/>
          <p:nvPr/>
        </p:nvSpPr>
        <p:spPr>
          <a:xfrm>
            <a:off x="8926600" y="5733256"/>
            <a:ext cx="678639" cy="774104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424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C9E8692-BD85-4B6A-A6AA-1DC07C94AD38}"/>
              </a:ext>
            </a:extLst>
          </p:cNvPr>
          <p:cNvSpPr/>
          <p:nvPr/>
        </p:nvSpPr>
        <p:spPr>
          <a:xfrm>
            <a:off x="0" y="1052736"/>
            <a:ext cx="9906000" cy="5616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ED77B7-DF18-4CB2-95B5-AE4EF96BA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9" y="1127064"/>
            <a:ext cx="6724471" cy="4834547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56456" y="87754"/>
            <a:ext cx="2736304" cy="4609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92760" y="87754"/>
            <a:ext cx="216024" cy="46092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6456" y="980728"/>
            <a:ext cx="972108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304" y="612070"/>
            <a:ext cx="2491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3-4. </a:t>
            </a:r>
            <a:r>
              <a:rPr lang="en-US" altLang="ko-KR" sz="16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Schedule visualization</a:t>
            </a:r>
            <a:endParaRPr lang="ko-KR" altLang="en-US" sz="16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13667E0-DC8F-47D6-A6E9-A9E50E971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879" y="3284984"/>
            <a:ext cx="4566392" cy="3309063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26322C4-73DE-4444-9574-FA6718D6A9DF}"/>
              </a:ext>
            </a:extLst>
          </p:cNvPr>
          <p:cNvSpPr/>
          <p:nvPr/>
        </p:nvSpPr>
        <p:spPr>
          <a:xfrm>
            <a:off x="2381920" y="1947312"/>
            <a:ext cx="2664296" cy="735764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385443B2-324D-4939-A141-473D5ED4F31F}"/>
              </a:ext>
            </a:extLst>
          </p:cNvPr>
          <p:cNvCxnSpPr>
            <a:endCxn id="41" idx="0"/>
          </p:cNvCxnSpPr>
          <p:nvPr/>
        </p:nvCxnSpPr>
        <p:spPr>
          <a:xfrm>
            <a:off x="5053737" y="2276872"/>
            <a:ext cx="2540338" cy="1008112"/>
          </a:xfrm>
          <a:prstGeom prst="curved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5C1A938-1310-446C-A053-BE505652AF29}"/>
              </a:ext>
            </a:extLst>
          </p:cNvPr>
          <p:cNvSpPr txBox="1"/>
          <p:nvPr/>
        </p:nvSpPr>
        <p:spPr>
          <a:xfrm>
            <a:off x="6895356" y="2334362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</a:t>
            </a:r>
            <a:endParaRPr lang="ko-KR" altLang="en-US" sz="16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323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C9E8692-BD85-4B6A-A6AA-1DC07C94AD38}"/>
              </a:ext>
            </a:extLst>
          </p:cNvPr>
          <p:cNvSpPr/>
          <p:nvPr/>
        </p:nvSpPr>
        <p:spPr>
          <a:xfrm>
            <a:off x="0" y="1052736"/>
            <a:ext cx="9906000" cy="5616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6456" y="87754"/>
            <a:ext cx="2736304" cy="4609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92760" y="87754"/>
            <a:ext cx="216024" cy="46092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6456" y="980728"/>
            <a:ext cx="972108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304" y="612070"/>
            <a:ext cx="5014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3-4. </a:t>
            </a:r>
            <a:r>
              <a:rPr lang="en-US" altLang="ko-KR" sz="16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Schedule visualization(Density 0.9 order list  1st list)</a:t>
            </a:r>
            <a:endParaRPr lang="ko-KR" altLang="en-US" sz="16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8463" y="1331239"/>
            <a:ext cx="5760641" cy="2529809"/>
            <a:chOff x="-1023665" y="1916832"/>
            <a:chExt cx="7560841" cy="3321897"/>
          </a:xfrm>
        </p:grpSpPr>
        <p:pic>
          <p:nvPicPr>
            <p:cNvPr id="1026" name="Picture 2" descr="C:\Users\User\Desktop\gantt_20300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23664" y="1916832"/>
              <a:ext cx="7560840" cy="1832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User\Desktop\gantt_203006 (1)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27" r="1043"/>
            <a:stretch/>
          </p:blipFill>
          <p:spPr bwMode="auto">
            <a:xfrm>
              <a:off x="-1023665" y="3749629"/>
              <a:ext cx="7488833" cy="148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128464" y="4190998"/>
            <a:ext cx="5256000" cy="2277190"/>
            <a:chOff x="-303584" y="4000823"/>
            <a:chExt cx="6979046" cy="3029180"/>
          </a:xfrm>
        </p:grpSpPr>
        <p:pic>
          <p:nvPicPr>
            <p:cNvPr id="1028" name="Picture 4" descr="C:\Users\User\Desktop\gantt_203006 (2)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15"/>
            <a:stretch/>
          </p:blipFill>
          <p:spPr bwMode="auto">
            <a:xfrm>
              <a:off x="-303584" y="4000823"/>
              <a:ext cx="6979046" cy="1505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User\Desktop\gantt_203006 (3)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92"/>
            <a:stretch/>
          </p:blipFill>
          <p:spPr bwMode="auto">
            <a:xfrm>
              <a:off x="-303584" y="5522131"/>
              <a:ext cx="6979046" cy="1507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720A6A-4B5D-4C89-870B-15AE461C2770}"/>
              </a:ext>
            </a:extLst>
          </p:cNvPr>
          <p:cNvSpPr txBox="1"/>
          <p:nvPr/>
        </p:nvSpPr>
        <p:spPr>
          <a:xfrm>
            <a:off x="344773" y="1027177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SLACK-EDD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720A6A-4B5D-4C89-870B-15AE461C2770}"/>
              </a:ext>
            </a:extLst>
          </p:cNvPr>
          <p:cNvSpPr txBox="1"/>
          <p:nvPr/>
        </p:nvSpPr>
        <p:spPr>
          <a:xfrm>
            <a:off x="344773" y="3890451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DDQN10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93160" y="3553271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납기 지연 생산량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106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93159" y="6145559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납기 지연 생산량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41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86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C9E8692-BD85-4B6A-A6AA-1DC07C94AD38}"/>
              </a:ext>
            </a:extLst>
          </p:cNvPr>
          <p:cNvSpPr/>
          <p:nvPr/>
        </p:nvSpPr>
        <p:spPr>
          <a:xfrm>
            <a:off x="0" y="1052736"/>
            <a:ext cx="9906000" cy="5616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6456" y="87754"/>
            <a:ext cx="2736304" cy="4609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92760" y="87754"/>
            <a:ext cx="216024" cy="46092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6456" y="980728"/>
            <a:ext cx="972108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304" y="612070"/>
            <a:ext cx="5014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3-4. </a:t>
            </a:r>
            <a:r>
              <a:rPr lang="en-US" altLang="ko-KR" sz="16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Schedule visualization(Density 0.9 order list  1st list)</a:t>
            </a:r>
            <a:endParaRPr lang="ko-KR" altLang="en-US" sz="16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GOMCAM 20191108_0803030138">
            <a:hlinkClick r:id="" action="ppaction://media"/>
            <a:extLst>
              <a:ext uri="{FF2B5EF4-FFF2-40B4-BE49-F238E27FC236}">
                <a16:creationId xmlns:a16="http://schemas.microsoft.com/office/drawing/2014/main" id="{287A08CB-E73B-4E25-9BB4-15DC55ADD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70"/>
          <a:stretch/>
        </p:blipFill>
        <p:spPr>
          <a:xfrm>
            <a:off x="28228" y="1147787"/>
            <a:ext cx="9849544" cy="50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7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456" y="87754"/>
            <a:ext cx="2736304" cy="4609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92760" y="87754"/>
            <a:ext cx="216024" cy="46092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6456" y="980728"/>
            <a:ext cx="972108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304" y="612070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3-5.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 요약 및 향후 방향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04528" y="1412776"/>
            <a:ext cx="8496944" cy="2135658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한쪽 모서리가 잘린 사각형 3"/>
          <p:cNvSpPr/>
          <p:nvPr/>
        </p:nvSpPr>
        <p:spPr>
          <a:xfrm>
            <a:off x="704528" y="1124744"/>
            <a:ext cx="1872208" cy="288032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 요약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04528" y="4005064"/>
            <a:ext cx="8496944" cy="2135658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한쪽 모서리가 잘린 사각형 12"/>
          <p:cNvSpPr/>
          <p:nvPr/>
        </p:nvSpPr>
        <p:spPr>
          <a:xfrm>
            <a:off x="704528" y="3717032"/>
            <a:ext cx="1872208" cy="288032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추가적인 연구 계획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D5273-5D5E-45EB-9FD8-A5714086F92D}"/>
              </a:ext>
            </a:extLst>
          </p:cNvPr>
          <p:cNvSpPr txBox="1"/>
          <p:nvPr/>
        </p:nvSpPr>
        <p:spPr>
          <a:xfrm>
            <a:off x="992560" y="1484784"/>
            <a:ext cx="77845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Setup time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과 장비 별 작업 타입 제약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(constraint)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이 존재하는 강화학습 기법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(DQN, DDQN) 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모델 생성</a:t>
            </a:r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기본 룰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(SLACK-EDD, SPT, LPT, FIFO)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보다 좋은 성능을 보임</a:t>
            </a:r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Lot 1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개를 고려하는 것 보다 그 다음 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Lot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들을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고려하는 것이 더 좋은 성능을 보임</a:t>
            </a:r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DQN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DDQN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을 비교하였을 때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비슷한 성능을 보이나 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DDQN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이 조금 더 좋은 성능을 보임</a:t>
            </a:r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실시간 스케줄링 알고리즘 적용 기대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1511D7-6A17-4299-8857-569305688F98}"/>
              </a:ext>
            </a:extLst>
          </p:cNvPr>
          <p:cNvSpPr txBox="1"/>
          <p:nvPr/>
        </p:nvSpPr>
        <p:spPr>
          <a:xfrm>
            <a:off x="992559" y="4077072"/>
            <a:ext cx="709521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현재 일반화 과정을 진행 중이며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기본 룰보다는 좋은 성능을 보이나 아직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최적화가 필요</a:t>
            </a:r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다양한 상태 반영 값 개발 및 </a:t>
            </a:r>
            <a:r>
              <a:rPr lang="ko-KR" altLang="en-US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하이퍼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파라미터 최적화</a:t>
            </a:r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Schedule visualization 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사이트에 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order list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를 올렸을 때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바로 스케줄 생성 가능한 환경 구축 </a:t>
            </a:r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다중 공정에서의 스케줄링 알고리즘 개발</a:t>
            </a:r>
          </a:p>
        </p:txBody>
      </p:sp>
    </p:spTree>
    <p:extLst>
      <p:ext uri="{BB962C8B-B14F-4D97-AF65-F5344CB8AC3E}">
        <p14:creationId xmlns:p14="http://schemas.microsoft.com/office/powerpoint/2010/main" val="3117105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456" y="87754"/>
            <a:ext cx="2736304" cy="4609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92760" y="87754"/>
            <a:ext cx="216024" cy="46092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6456" y="980728"/>
            <a:ext cx="972108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732114-0F7E-4E86-9C43-35D80734DC5E}"/>
              </a:ext>
            </a:extLst>
          </p:cNvPr>
          <p:cNvSpPr txBox="1"/>
          <p:nvPr/>
        </p:nvSpPr>
        <p:spPr>
          <a:xfrm>
            <a:off x="164468" y="980728"/>
            <a:ext cx="957706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최홍진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이종영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박문원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“동종 병렬기계에서 납기지연 최소화를 위한 혼합형 유전 알고리즘의 개발” 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(2004.02)</a:t>
            </a:r>
          </a:p>
          <a:p>
            <a:pPr fontAlgn="base"/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[2] 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최동민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박명주 “최적해 특성 기반 단일기계 강화학습” 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(2019.04)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이익선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윤상흠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“</a:t>
            </a:r>
            <a:r>
              <a:rPr lang="ko-KR" altLang="en-US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가중납기지연시간을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고려한 최적 주문처리순서에 관한 연구” 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(2008.06)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[4] </a:t>
            </a:r>
            <a:r>
              <a:rPr lang="ko-KR" altLang="en-US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이상운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“동종처리기계의 총 작업소요시간 최소화 알고리즘” 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(2014.05)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[5] 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정봉주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방준영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심상오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“작업 도착시점 제약이 존재하는 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단계 흐름공정에서의 일정계획 연구” 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(2017.12)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[6] 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정현석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김민우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이병준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김경태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윤희용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“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Neural Network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를 이용한 강화학습 기반의 </a:t>
            </a:r>
            <a:r>
              <a:rPr lang="ko-KR" altLang="en-US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잡샵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스케쥴링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접근법” 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(2018.07)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[7] Jae-Ho Lee, Ji-</a:t>
            </a:r>
            <a:r>
              <a:rPr lang="en-US" altLang="ko-KR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su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Kim, Dong-Ho Lee “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작업순서와 기계에 종속적인 작업준비시간을 고려한 이종 병렬기계 일정계획” 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(2011.05)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[8] 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이현철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최인찬 “작업준비시간이 공정시간보다 긴 다품종 소량생산 체제에서의 병렬기계 일정계획” 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(2004.12)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[9] Jae Won Jang, Yong Jae Kim, Byung Soo Kim “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독립적인 작업 크기를 가진 작업과 </a:t>
            </a:r>
            <a:r>
              <a:rPr lang="ko-KR" altLang="en-US" sz="14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작업군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내 배치 작업 가능한 생산 환경에서 퇴화와 복구 조정활동을 고려한 단일 배치 생산 시스템의 일정계획 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(2019.04)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105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456" y="87754"/>
            <a:ext cx="2736304" cy="4609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배경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92760" y="87754"/>
            <a:ext cx="216024" cy="46092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6456" y="980728"/>
            <a:ext cx="972108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304" y="612070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1-1.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동기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953000" y="1222630"/>
            <a:ext cx="0" cy="360040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76304" y="1305256"/>
            <a:ext cx="4216656" cy="3419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5313040" y="1305256"/>
            <a:ext cx="4216656" cy="3419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6470" y="1407571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공정 스케줄링의 복잡성 증가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93432" y="1407571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팩토리의 중요성 증가</a:t>
            </a:r>
          </a:p>
        </p:txBody>
      </p:sp>
      <p:pic>
        <p:nvPicPr>
          <p:cNvPr id="3076" name="Picture 4" descr="http://image.zdnet.co.kr/2019/03/23/haeunsion_2jCZ8EzqB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776" y="1838496"/>
            <a:ext cx="3561696" cy="259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522" y="2601275"/>
            <a:ext cx="3909045" cy="308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 descr="ë°ëì²´ ê³µì  ì¤ì¼ì¤ë§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952654"/>
            <a:ext cx="3972195" cy="226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24" y="2097344"/>
            <a:ext cx="3697015" cy="34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300" y="3005566"/>
            <a:ext cx="4094237" cy="315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02" y="3429833"/>
            <a:ext cx="2857500" cy="251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이등변 삼각형 21"/>
          <p:cNvSpPr/>
          <p:nvPr/>
        </p:nvSpPr>
        <p:spPr>
          <a:xfrm rot="10800000">
            <a:off x="3722969" y="5013176"/>
            <a:ext cx="2460062" cy="360040"/>
          </a:xfrm>
          <a:prstGeom prst="triangle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744990" y="5538624"/>
            <a:ext cx="4423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복잡해진 공정 생산 스케줄링 최적화 필요성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팩토리를 위한 생산 스케줄링의 자동화 필요성 증가</a:t>
            </a:r>
          </a:p>
        </p:txBody>
      </p:sp>
    </p:spTree>
    <p:extLst>
      <p:ext uri="{BB962C8B-B14F-4D97-AF65-F5344CB8AC3E}">
        <p14:creationId xmlns:p14="http://schemas.microsoft.com/office/powerpoint/2010/main" val="971586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456" y="87754"/>
            <a:ext cx="2736304" cy="4609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배경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92760" y="87754"/>
            <a:ext cx="216024" cy="46092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6456" y="980728"/>
            <a:ext cx="972108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304" y="612070"/>
            <a:ext cx="3446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1-2.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유사한 과거 연구와 비교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차별성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017533-D496-48AF-87EF-6724825AE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821752"/>
              </p:ext>
            </p:extLst>
          </p:nvPr>
        </p:nvGraphicFramePr>
        <p:xfrm>
          <a:off x="416496" y="1124744"/>
          <a:ext cx="9073009" cy="452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제목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저자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년도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기법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Setup</a:t>
                      </a:r>
                      <a:r>
                        <a:rPr lang="en-US" altLang="ko-KR" sz="1000" baseline="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00" baseline="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여부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작업 별 장비 제약 여부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878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동종 병렬기계에서 납기지연 최소화를 위한 혼합형 유전 알고리즘의 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최홍진</a:t>
                      </a:r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이종영</a:t>
                      </a:r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박문원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2004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휴리스틱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작업준비시간이 공정시간보다 긴 다품종 소량생산 체제에서의 병렬기계 일정계획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이현철</a:t>
                      </a:r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최인찬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2004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휴리스틱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O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878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가중납기지연시간을 고려한 최적 주문처리순서에 관한 연구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이익선</a:t>
                      </a:r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윤상흠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2008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휴리스틱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작업순서와 기계에 종속적인 작업준비시간을 고려한 이종 병렬기계 일정계획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이재호</a:t>
                      </a:r>
                      <a:r>
                        <a:rPr lang="it-IT" altLang="ko-KR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김지수</a:t>
                      </a:r>
                      <a:r>
                        <a:rPr lang="it-IT" altLang="ko-KR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이동호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2011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이종 병렬기계</a:t>
                      </a:r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작업의 순서가 존재함</a:t>
                      </a:r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휴리스틱</a:t>
                      </a:r>
                      <a:endParaRPr lang="en-US" altLang="ko-KR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O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878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동종처리기계의 총 작업소요시간 최소화 알고리즘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이상운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2014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8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휴리스틱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878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작업 도착시점 제약이 존재하는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단계 흐름공정에서의 일정계획 연구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정봉주</a:t>
                      </a:r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방준영</a:t>
                      </a:r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심상오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2017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8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휴리스틱</a:t>
                      </a:r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단계 공정</a:t>
                      </a:r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작업 도착 시점 제약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Neural Network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를 이용한 강화학습 기반의 잡샵 스케줄링 접근법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정현석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김민우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이병준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김경태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윤희용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2018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DNN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2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87898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최적해 특성 기반 단일기계 강화학습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최동민</a:t>
                      </a:r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박명주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2019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DQN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단일기계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86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독립적인 작업 크기를 가진 작업과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작업군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 내 배치 작업 가능한 생산 환경에서 퇴화와 복구조정활동을 고려한 단일 배치 생산 시스템의 일정계획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장재원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김영재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김병수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2019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퇴화와 복구 고려</a:t>
                      </a:r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휴리스틱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O</a:t>
                      </a:r>
                      <a:endParaRPr lang="ko-KR" altLang="en-US" sz="100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39999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1AD4557-54E5-4A64-9343-19614992E272}"/>
              </a:ext>
            </a:extLst>
          </p:cNvPr>
          <p:cNvSpPr txBox="1"/>
          <p:nvPr/>
        </p:nvSpPr>
        <p:spPr>
          <a:xfrm>
            <a:off x="416496" y="5858108"/>
            <a:ext cx="9073008" cy="523220"/>
          </a:xfrm>
          <a:prstGeom prst="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스케줄링 분야에서 머신러닝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(DQN)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을 응용하며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</a:p>
          <a:p>
            <a:pPr algn="ctr"/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Setup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과 장비 별 작업 타입 제약을 고려하여 스케줄링 기법을 제안</a:t>
            </a:r>
          </a:p>
        </p:txBody>
      </p:sp>
    </p:spTree>
    <p:extLst>
      <p:ext uri="{BB962C8B-B14F-4D97-AF65-F5344CB8AC3E}">
        <p14:creationId xmlns:p14="http://schemas.microsoft.com/office/powerpoint/2010/main" val="1101413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456" y="87754"/>
            <a:ext cx="2736304" cy="4609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내용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92760" y="87754"/>
            <a:ext cx="216024" cy="46092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6456" y="980728"/>
            <a:ext cx="972108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304" y="612070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2-1.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정의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F47E4-D6E2-4016-8184-44AB7201E702}"/>
              </a:ext>
            </a:extLst>
          </p:cNvPr>
          <p:cNvSpPr txBox="1"/>
          <p:nvPr/>
        </p:nvSpPr>
        <p:spPr>
          <a:xfrm>
            <a:off x="725084" y="1177588"/>
            <a:ext cx="7550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병렬 기계에서 납기를 지키지 못하는 총 지연시간을 최소화</a:t>
            </a:r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100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Order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Setup time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과 장비 별 작업 타입 제약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(constraint)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하에 스케줄링 실험 환경을 정의</a:t>
            </a:r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8C0F67F6-DEDE-45DC-AD05-F64D24CA10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7863143"/>
                  </p:ext>
                </p:extLst>
              </p:nvPr>
            </p:nvGraphicFramePr>
            <p:xfrm>
              <a:off x="1104461" y="1763924"/>
              <a:ext cx="7697078" cy="461740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00152">
                      <a:extLst>
                        <a:ext uri="{9D8B030D-6E8A-4147-A177-3AD203B41FA5}">
                          <a16:colId xmlns:a16="http://schemas.microsoft.com/office/drawing/2014/main" val="2791420477"/>
                        </a:ext>
                      </a:extLst>
                    </a:gridCol>
                    <a:gridCol w="581114">
                      <a:extLst>
                        <a:ext uri="{9D8B030D-6E8A-4147-A177-3AD203B41FA5}">
                          <a16:colId xmlns:a16="http://schemas.microsoft.com/office/drawing/2014/main" val="488796401"/>
                        </a:ext>
                      </a:extLst>
                    </a:gridCol>
                    <a:gridCol w="5315812">
                      <a:extLst>
                        <a:ext uri="{9D8B030D-6E8A-4147-A177-3AD203B41FA5}">
                          <a16:colId xmlns:a16="http://schemas.microsoft.com/office/drawing/2014/main" val="4202414794"/>
                        </a:ext>
                      </a:extLst>
                    </a:gridCol>
                  </a:tblGrid>
                  <a:tr h="4539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Order(lot)</a:t>
                          </a:r>
                          <a:r>
                            <a:rPr lang="ko-KR" altLang="en-US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의 개수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8451624"/>
                      </a:ext>
                    </a:extLst>
                  </a:tr>
                  <a:tr h="4539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장비의 개수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en-US" altLang="ko-KR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latinLnBrk="1"/>
                          <a:endParaRPr lang="en-US" altLang="ko-KR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latinLnBrk="1"/>
                          <a:r>
                            <a:rPr lang="ko-KR" altLang="en-US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각 머신 별 작업 타입 제약 존재 </a:t>
                          </a:r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ex)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i="1" smtClean="0"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 - A, B, D, E,</a:t>
                          </a:r>
                          <a:r>
                            <a:rPr lang="en-US" altLang="ko-KR" sz="1200" baseline="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 F</a:t>
                          </a:r>
                          <a:endParaRPr lang="en-US" altLang="ko-KR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479388"/>
                      </a:ext>
                    </a:extLst>
                  </a:tr>
                  <a:tr h="4539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작업 타입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13</a:t>
                          </a:r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5942724"/>
                      </a:ext>
                    </a:extLst>
                  </a:tr>
                  <a:tr h="4539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최소 주문량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0378772"/>
                      </a:ext>
                    </a:extLst>
                  </a:tr>
                  <a:tr h="4539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최대 주문량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60</a:t>
                          </a:r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407098"/>
                      </a:ext>
                    </a:extLst>
                  </a:tr>
                  <a:tr h="907810">
                    <a:tc>
                      <a:txBody>
                        <a:bodyPr/>
                        <a:lstStyle/>
                        <a:p>
                          <a:pPr algn="ctr" latinLnBrk="1"/>
                          <a:endParaRPr lang="en-US" altLang="ko-KR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1"/>
                          <a:r>
                            <a:rPr lang="ko-KR" altLang="en-US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최대 납기일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en-US" altLang="ko-KR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1"/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23</a:t>
                          </a:r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                                                  </a:t>
                          </a:r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4337065"/>
                      </a:ext>
                    </a:extLst>
                  </a:tr>
                  <a:tr h="587323">
                    <a:tc>
                      <a:txBody>
                        <a:bodyPr/>
                        <a:lstStyle/>
                        <a:p>
                          <a:pPr algn="ctr" latinLnBrk="1"/>
                          <a:endParaRPr lang="en-US" altLang="ko-KR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1"/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Setup</a:t>
                          </a:r>
                          <a:r>
                            <a:rPr lang="en-US" altLang="ko-KR" sz="1200" baseline="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 time</a:t>
                          </a:r>
                        </a:p>
                        <a:p>
                          <a:pPr algn="ctr" latinLnBrk="1"/>
                          <a:endParaRPr lang="en-US" altLang="ko-KR" sz="1200" baseline="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en-US" altLang="ko-KR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1"/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708326"/>
                      </a:ext>
                    </a:extLst>
                  </a:tr>
                  <a:tr h="61381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Density</a:t>
                          </a:r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𝑑𝑒𝑛𝑠𝑖𝑡𝑦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𝑛𝑢𝑚𝑏𝑒𝑟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𝑙𝑜𝑡𝑠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 × 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𝑎𝑣𝑒𝑟𝑎𝑔𝑒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𝑡𝑖𝑚𝑒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𝑜𝑟𝑑𝑒𝑟</m:t>
                                  </m:r>
                                </m:num>
                                <m:den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𝑛𝑢𝑚𝑏𝑒𝑟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𝑟𝑒𝑠𝑜𝑢𝑐𝑒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 × 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𝑚𝑎𝑥𝑖𝑚𝑢𝑚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𝑑𝑢𝑒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𝑑𝑎𝑡𝑒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, density</a:t>
                          </a:r>
                          <a:r>
                            <a:rPr lang="ko-KR" altLang="en-US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는 </a:t>
                          </a:r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0.8, 0.9 </a:t>
                          </a:r>
                          <a:r>
                            <a:rPr lang="ko-KR" altLang="en-US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두 가지로 </a:t>
                          </a:r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order list </a:t>
                          </a:r>
                          <a:r>
                            <a:rPr lang="ko-KR" altLang="en-US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생성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5626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8C0F67F6-DEDE-45DC-AD05-F64D24CA10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7863143"/>
                  </p:ext>
                </p:extLst>
              </p:nvPr>
            </p:nvGraphicFramePr>
            <p:xfrm>
              <a:off x="1104461" y="1763924"/>
              <a:ext cx="7697078" cy="461740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00152">
                      <a:extLst>
                        <a:ext uri="{9D8B030D-6E8A-4147-A177-3AD203B41FA5}">
                          <a16:colId xmlns:a16="http://schemas.microsoft.com/office/drawing/2014/main" val="2791420477"/>
                        </a:ext>
                      </a:extLst>
                    </a:gridCol>
                    <a:gridCol w="581114">
                      <a:extLst>
                        <a:ext uri="{9D8B030D-6E8A-4147-A177-3AD203B41FA5}">
                          <a16:colId xmlns:a16="http://schemas.microsoft.com/office/drawing/2014/main" val="488796401"/>
                        </a:ext>
                      </a:extLst>
                    </a:gridCol>
                    <a:gridCol w="5315812">
                      <a:extLst>
                        <a:ext uri="{9D8B030D-6E8A-4147-A177-3AD203B41FA5}">
                          <a16:colId xmlns:a16="http://schemas.microsoft.com/office/drawing/2014/main" val="4202414794"/>
                        </a:ext>
                      </a:extLst>
                    </a:gridCol>
                  </a:tblGrid>
                  <a:tr h="4539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Order(lot)</a:t>
                          </a:r>
                          <a:r>
                            <a:rPr lang="ko-KR" altLang="en-US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의 개수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845162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장비의 개수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4954" t="-72381" r="-229" b="-55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479388"/>
                      </a:ext>
                    </a:extLst>
                  </a:tr>
                  <a:tr h="4539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작업 타입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13</a:t>
                          </a:r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5942724"/>
                      </a:ext>
                    </a:extLst>
                  </a:tr>
                  <a:tr h="4539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최소 주문량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0378772"/>
                      </a:ext>
                    </a:extLst>
                  </a:tr>
                  <a:tr h="4539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최대 주문량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60</a:t>
                          </a:r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407098"/>
                      </a:ext>
                    </a:extLst>
                  </a:tr>
                  <a:tr h="907810">
                    <a:tc>
                      <a:txBody>
                        <a:bodyPr/>
                        <a:lstStyle/>
                        <a:p>
                          <a:pPr algn="ctr" latinLnBrk="1"/>
                          <a:endParaRPr lang="en-US" altLang="ko-KR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1"/>
                          <a:r>
                            <a:rPr lang="ko-KR" altLang="en-US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최대 납기일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en-US" altLang="ko-KR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1"/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23</a:t>
                          </a:r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                                                  </a:t>
                          </a:r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433706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endParaRPr lang="en-US" altLang="ko-KR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1"/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Setup</a:t>
                          </a:r>
                          <a:r>
                            <a:rPr lang="en-US" altLang="ko-KR" sz="1200" baseline="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 time</a:t>
                          </a:r>
                        </a:p>
                        <a:p>
                          <a:pPr algn="ctr" latinLnBrk="1"/>
                          <a:endParaRPr lang="en-US" altLang="ko-KR" sz="1200" baseline="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en-US" altLang="ko-KR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 latinLnBrk="1"/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708326"/>
                      </a:ext>
                    </a:extLst>
                  </a:tr>
                  <a:tr h="61381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imes New Roman" panose="020206030504050203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a:t>Density</a:t>
                          </a:r>
                          <a:endParaRPr lang="ko-KR" altLang="en-US" sz="12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579" t="-651485" r="-207" b="-198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5626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4DA95F92-4254-4681-994D-F65ECBEF9E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6272387"/>
                  </p:ext>
                </p:extLst>
              </p:nvPr>
            </p:nvGraphicFramePr>
            <p:xfrm>
              <a:off x="3527313" y="2275340"/>
              <a:ext cx="4529112" cy="335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647016">
                      <a:extLst>
                        <a:ext uri="{9D8B030D-6E8A-4147-A177-3AD203B41FA5}">
                          <a16:colId xmlns:a16="http://schemas.microsoft.com/office/drawing/2014/main" val="2243245627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217036061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1615912287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376122404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1217567039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3149207744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1227925020"/>
                        </a:ext>
                      </a:extLst>
                    </a:gridCol>
                  </a:tblGrid>
                  <a:tr h="30766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/>
                            <a:t>····</a:t>
                          </a:r>
                          <a:endParaRPr lang="ko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9338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4DA95F92-4254-4681-994D-F65ECBEF9E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6272387"/>
                  </p:ext>
                </p:extLst>
              </p:nvPr>
            </p:nvGraphicFramePr>
            <p:xfrm>
              <a:off x="3527313" y="2275340"/>
              <a:ext cx="4529112" cy="335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647016">
                      <a:extLst>
                        <a:ext uri="{9D8B030D-6E8A-4147-A177-3AD203B41FA5}">
                          <a16:colId xmlns:a16="http://schemas.microsoft.com/office/drawing/2014/main" val="2243245627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217036061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1615912287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376122404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1217567039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3149207744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1227925020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943" t="-5357" r="-603774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5357" r="-498131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01887" t="-5357" r="-402830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dirty="0"/>
                            <a:t>····</a:t>
                          </a:r>
                          <a:endParaRPr lang="ko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401887" t="-5357" r="-202830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497196" t="-5357" r="-100935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602830" t="-5357" r="-1887" b="-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93386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9225193-2A4C-4985-9476-F4293F1DC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76483"/>
              </p:ext>
            </p:extLst>
          </p:nvPr>
        </p:nvGraphicFramePr>
        <p:xfrm>
          <a:off x="3525115" y="2922136"/>
          <a:ext cx="4522763" cy="335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46109">
                  <a:extLst>
                    <a:ext uri="{9D8B030D-6E8A-4147-A177-3AD203B41FA5}">
                      <a16:colId xmlns:a16="http://schemas.microsoft.com/office/drawing/2014/main" val="2243245627"/>
                    </a:ext>
                  </a:extLst>
                </a:gridCol>
                <a:gridCol w="646109">
                  <a:extLst>
                    <a:ext uri="{9D8B030D-6E8A-4147-A177-3AD203B41FA5}">
                      <a16:colId xmlns:a16="http://schemas.microsoft.com/office/drawing/2014/main" val="217036061"/>
                    </a:ext>
                  </a:extLst>
                </a:gridCol>
                <a:gridCol w="646109">
                  <a:extLst>
                    <a:ext uri="{9D8B030D-6E8A-4147-A177-3AD203B41FA5}">
                      <a16:colId xmlns:a16="http://schemas.microsoft.com/office/drawing/2014/main" val="1997259326"/>
                    </a:ext>
                  </a:extLst>
                </a:gridCol>
                <a:gridCol w="646109">
                  <a:extLst>
                    <a:ext uri="{9D8B030D-6E8A-4147-A177-3AD203B41FA5}">
                      <a16:colId xmlns:a16="http://schemas.microsoft.com/office/drawing/2014/main" val="258030741"/>
                    </a:ext>
                  </a:extLst>
                </a:gridCol>
                <a:gridCol w="646109">
                  <a:extLst>
                    <a:ext uri="{9D8B030D-6E8A-4147-A177-3AD203B41FA5}">
                      <a16:colId xmlns:a16="http://schemas.microsoft.com/office/drawing/2014/main" val="1256246922"/>
                    </a:ext>
                  </a:extLst>
                </a:gridCol>
                <a:gridCol w="646109">
                  <a:extLst>
                    <a:ext uri="{9D8B030D-6E8A-4147-A177-3AD203B41FA5}">
                      <a16:colId xmlns:a16="http://schemas.microsoft.com/office/drawing/2014/main" val="3233426021"/>
                    </a:ext>
                  </a:extLst>
                </a:gridCol>
                <a:gridCol w="646109">
                  <a:extLst>
                    <a:ext uri="{9D8B030D-6E8A-4147-A177-3AD203B41FA5}">
                      <a16:colId xmlns:a16="http://schemas.microsoft.com/office/drawing/2014/main" val="3815549550"/>
                    </a:ext>
                  </a:extLst>
                </a:gridCol>
              </a:tblGrid>
              <a:tr h="267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····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33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ABEC8F98-E671-4691-A466-33B2F5CAB2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6975275"/>
                  </p:ext>
                </p:extLst>
              </p:nvPr>
            </p:nvGraphicFramePr>
            <p:xfrm>
              <a:off x="3527311" y="1821199"/>
              <a:ext cx="4529112" cy="335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647016">
                      <a:extLst>
                        <a:ext uri="{9D8B030D-6E8A-4147-A177-3AD203B41FA5}">
                          <a16:colId xmlns:a16="http://schemas.microsoft.com/office/drawing/2014/main" val="2243245627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217036061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1615912287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3149207744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1227925020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2291685470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159086490"/>
                        </a:ext>
                      </a:extLst>
                    </a:gridCol>
                  </a:tblGrid>
                  <a:tr h="307664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𝒍𝒐𝒕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𝒍𝒐𝒕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𝒍𝒐𝒕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ko-KR" sz="1600" dirty="0" smtClean="0"/>
                                  <m:t>····</m:t>
                                </m:r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𝒍𝒐𝒕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𝟗𝟕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𝒍𝒐𝒕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𝟗𝟖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𝒍𝒐𝒕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𝟗𝟗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9338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ABEC8F98-E671-4691-A466-33B2F5CAB2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6975275"/>
                  </p:ext>
                </p:extLst>
              </p:nvPr>
            </p:nvGraphicFramePr>
            <p:xfrm>
              <a:off x="3527311" y="1821199"/>
              <a:ext cx="4529112" cy="335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647016">
                      <a:extLst>
                        <a:ext uri="{9D8B030D-6E8A-4147-A177-3AD203B41FA5}">
                          <a16:colId xmlns:a16="http://schemas.microsoft.com/office/drawing/2014/main" val="2243245627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217036061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1615912287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3149207744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1227925020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2291685470"/>
                        </a:ext>
                      </a:extLst>
                    </a:gridCol>
                    <a:gridCol w="647016">
                      <a:extLst>
                        <a:ext uri="{9D8B030D-6E8A-4147-A177-3AD203B41FA5}">
                          <a16:colId xmlns:a16="http://schemas.microsoft.com/office/drawing/2014/main" val="159086490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943" t="-1786" r="-603774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786" r="-498131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01887" t="-1786" r="-402830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301887" t="-1786" r="-302830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401887" t="-1786" r="-202830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497196" t="-1786" r="-100935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602830" t="-1786" r="-1887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93386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9679904-67BD-4EB8-9509-52649F6C0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925603"/>
              </p:ext>
            </p:extLst>
          </p:nvPr>
        </p:nvGraphicFramePr>
        <p:xfrm>
          <a:off x="3525115" y="3359185"/>
          <a:ext cx="2403405" cy="825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681">
                  <a:extLst>
                    <a:ext uri="{9D8B030D-6E8A-4147-A177-3AD203B41FA5}">
                      <a16:colId xmlns:a16="http://schemas.microsoft.com/office/drawing/2014/main" val="4162776671"/>
                    </a:ext>
                  </a:extLst>
                </a:gridCol>
                <a:gridCol w="480681">
                  <a:extLst>
                    <a:ext uri="{9D8B030D-6E8A-4147-A177-3AD203B41FA5}">
                      <a16:colId xmlns:a16="http://schemas.microsoft.com/office/drawing/2014/main" val="3111871273"/>
                    </a:ext>
                  </a:extLst>
                </a:gridCol>
                <a:gridCol w="480681">
                  <a:extLst>
                    <a:ext uri="{9D8B030D-6E8A-4147-A177-3AD203B41FA5}">
                      <a16:colId xmlns:a16="http://schemas.microsoft.com/office/drawing/2014/main" val="3501011085"/>
                    </a:ext>
                  </a:extLst>
                </a:gridCol>
                <a:gridCol w="480681">
                  <a:extLst>
                    <a:ext uri="{9D8B030D-6E8A-4147-A177-3AD203B41FA5}">
                      <a16:colId xmlns:a16="http://schemas.microsoft.com/office/drawing/2014/main" val="2063644934"/>
                    </a:ext>
                  </a:extLst>
                </a:gridCol>
                <a:gridCol w="480681">
                  <a:extLst>
                    <a:ext uri="{9D8B030D-6E8A-4147-A177-3AD203B41FA5}">
                      <a16:colId xmlns:a16="http://schemas.microsoft.com/office/drawing/2014/main" val="1887163140"/>
                    </a:ext>
                  </a:extLst>
                </a:gridCol>
              </a:tblGrid>
              <a:tr h="27518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367848"/>
                  </a:ext>
                </a:extLst>
              </a:tr>
              <a:tr h="275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18007"/>
                  </a:ext>
                </a:extLst>
              </a:tr>
              <a:tr h="275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219758"/>
                  </a:ext>
                </a:extLst>
              </a:tr>
            </a:tbl>
          </a:graphicData>
        </a:graphic>
      </p:graphicFrame>
      <p:cxnSp>
        <p:nvCxnSpPr>
          <p:cNvPr id="19" name="구부러진 연결선 11">
            <a:extLst>
              <a:ext uri="{FF2B5EF4-FFF2-40B4-BE49-F238E27FC236}">
                <a16:creationId xmlns:a16="http://schemas.microsoft.com/office/drawing/2014/main" id="{B187E410-B0EC-4669-A777-9307BDA62ADC}"/>
              </a:ext>
            </a:extLst>
          </p:cNvPr>
          <p:cNvCxnSpPr/>
          <p:nvPr/>
        </p:nvCxnSpPr>
        <p:spPr>
          <a:xfrm rot="10800000" flipV="1">
            <a:off x="5786497" y="3636063"/>
            <a:ext cx="637681" cy="3925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24E0EA-14CD-4BEA-AB49-9954D1211587}"/>
              </a:ext>
            </a:extLst>
          </p:cNvPr>
          <p:cNvSpPr txBox="1"/>
          <p:nvPr/>
        </p:nvSpPr>
        <p:spPr>
          <a:xfrm>
            <a:off x="6373228" y="3510348"/>
            <a:ext cx="2076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한 칸당 </a:t>
            </a:r>
            <a:r>
              <a:rPr lang="en-US" altLang="ko-KR" sz="11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sz="11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개의 주문량을 처리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0C4DBF3-2CFE-47B8-9B63-07E200782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934462"/>
              </p:ext>
            </p:extLst>
          </p:nvPr>
        </p:nvGraphicFramePr>
        <p:xfrm>
          <a:off x="3525111" y="4260843"/>
          <a:ext cx="2753786" cy="825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398">
                  <a:extLst>
                    <a:ext uri="{9D8B030D-6E8A-4147-A177-3AD203B41FA5}">
                      <a16:colId xmlns:a16="http://schemas.microsoft.com/office/drawing/2014/main" val="4162776671"/>
                    </a:ext>
                  </a:extLst>
                </a:gridCol>
                <a:gridCol w="393398">
                  <a:extLst>
                    <a:ext uri="{9D8B030D-6E8A-4147-A177-3AD203B41FA5}">
                      <a16:colId xmlns:a16="http://schemas.microsoft.com/office/drawing/2014/main" val="3111871273"/>
                    </a:ext>
                  </a:extLst>
                </a:gridCol>
                <a:gridCol w="393398">
                  <a:extLst>
                    <a:ext uri="{9D8B030D-6E8A-4147-A177-3AD203B41FA5}">
                      <a16:colId xmlns:a16="http://schemas.microsoft.com/office/drawing/2014/main" val="3501011085"/>
                    </a:ext>
                  </a:extLst>
                </a:gridCol>
                <a:gridCol w="393398">
                  <a:extLst>
                    <a:ext uri="{9D8B030D-6E8A-4147-A177-3AD203B41FA5}">
                      <a16:colId xmlns:a16="http://schemas.microsoft.com/office/drawing/2014/main" val="2063644934"/>
                    </a:ext>
                  </a:extLst>
                </a:gridCol>
                <a:gridCol w="393398">
                  <a:extLst>
                    <a:ext uri="{9D8B030D-6E8A-4147-A177-3AD203B41FA5}">
                      <a16:colId xmlns:a16="http://schemas.microsoft.com/office/drawing/2014/main" val="1887163140"/>
                    </a:ext>
                  </a:extLst>
                </a:gridCol>
                <a:gridCol w="393398">
                  <a:extLst>
                    <a:ext uri="{9D8B030D-6E8A-4147-A177-3AD203B41FA5}">
                      <a16:colId xmlns:a16="http://schemas.microsoft.com/office/drawing/2014/main" val="730937704"/>
                    </a:ext>
                  </a:extLst>
                </a:gridCol>
                <a:gridCol w="393398">
                  <a:extLst>
                    <a:ext uri="{9D8B030D-6E8A-4147-A177-3AD203B41FA5}">
                      <a16:colId xmlns:a16="http://schemas.microsoft.com/office/drawing/2014/main" val="235182339"/>
                    </a:ext>
                  </a:extLst>
                </a:gridCol>
              </a:tblGrid>
              <a:tr h="27518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〮〮〮〮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27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367848"/>
                  </a:ext>
                </a:extLst>
              </a:tr>
              <a:tr h="275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18007"/>
                  </a:ext>
                </a:extLst>
              </a:tr>
              <a:tr h="275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21975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4957785-3869-4547-84D1-0F32397D097B}"/>
              </a:ext>
            </a:extLst>
          </p:cNvPr>
          <p:cNvSpPr txBox="1"/>
          <p:nvPr/>
        </p:nvSpPr>
        <p:spPr>
          <a:xfrm>
            <a:off x="6580504" y="4545520"/>
            <a:ext cx="2343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Schedule table</a:t>
            </a:r>
            <a:r>
              <a:rPr lang="ko-KR" altLang="en-US" sz="11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의 최대 생산 기간</a:t>
            </a:r>
          </a:p>
        </p:txBody>
      </p:sp>
      <p:cxnSp>
        <p:nvCxnSpPr>
          <p:cNvPr id="23" name="구부러진 연결선 20">
            <a:extLst>
              <a:ext uri="{FF2B5EF4-FFF2-40B4-BE49-F238E27FC236}">
                <a16:creationId xmlns:a16="http://schemas.microsoft.com/office/drawing/2014/main" id="{02320022-2F44-47E1-81A4-A75704E7EEDD}"/>
              </a:ext>
            </a:extLst>
          </p:cNvPr>
          <p:cNvCxnSpPr/>
          <p:nvPr/>
        </p:nvCxnSpPr>
        <p:spPr>
          <a:xfrm rot="10800000">
            <a:off x="6170591" y="4376391"/>
            <a:ext cx="484974" cy="29993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8F12FAE-C2ED-4E25-89F8-AD25464FC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93793"/>
              </p:ext>
            </p:extLst>
          </p:nvPr>
        </p:nvGraphicFramePr>
        <p:xfrm>
          <a:off x="3525107" y="5171047"/>
          <a:ext cx="2645482" cy="550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7926">
                  <a:extLst>
                    <a:ext uri="{9D8B030D-6E8A-4147-A177-3AD203B41FA5}">
                      <a16:colId xmlns:a16="http://schemas.microsoft.com/office/drawing/2014/main" val="2748519715"/>
                    </a:ext>
                  </a:extLst>
                </a:gridCol>
                <a:gridCol w="377926">
                  <a:extLst>
                    <a:ext uri="{9D8B030D-6E8A-4147-A177-3AD203B41FA5}">
                      <a16:colId xmlns:a16="http://schemas.microsoft.com/office/drawing/2014/main" val="392307373"/>
                    </a:ext>
                  </a:extLst>
                </a:gridCol>
                <a:gridCol w="377926">
                  <a:extLst>
                    <a:ext uri="{9D8B030D-6E8A-4147-A177-3AD203B41FA5}">
                      <a16:colId xmlns:a16="http://schemas.microsoft.com/office/drawing/2014/main" val="2058507293"/>
                    </a:ext>
                  </a:extLst>
                </a:gridCol>
                <a:gridCol w="377926">
                  <a:extLst>
                    <a:ext uri="{9D8B030D-6E8A-4147-A177-3AD203B41FA5}">
                      <a16:colId xmlns:a16="http://schemas.microsoft.com/office/drawing/2014/main" val="3965353808"/>
                    </a:ext>
                  </a:extLst>
                </a:gridCol>
                <a:gridCol w="377926">
                  <a:extLst>
                    <a:ext uri="{9D8B030D-6E8A-4147-A177-3AD203B41FA5}">
                      <a16:colId xmlns:a16="http://schemas.microsoft.com/office/drawing/2014/main" val="1001202185"/>
                    </a:ext>
                  </a:extLst>
                </a:gridCol>
                <a:gridCol w="377926">
                  <a:extLst>
                    <a:ext uri="{9D8B030D-6E8A-4147-A177-3AD203B41FA5}">
                      <a16:colId xmlns:a16="http://schemas.microsoft.com/office/drawing/2014/main" val="2428498652"/>
                    </a:ext>
                  </a:extLst>
                </a:gridCol>
                <a:gridCol w="377926">
                  <a:extLst>
                    <a:ext uri="{9D8B030D-6E8A-4147-A177-3AD203B41FA5}">
                      <a16:colId xmlns:a16="http://schemas.microsoft.com/office/drawing/2014/main" val="1209748182"/>
                    </a:ext>
                  </a:extLst>
                </a:gridCol>
              </a:tblGrid>
              <a:tr h="27518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978642"/>
                  </a:ext>
                </a:extLst>
              </a:tr>
              <a:tr h="275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</a:t>
                      </a:r>
                      <a:endParaRPr lang="ko-KR" alt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</a:t>
                      </a:r>
                      <a:endParaRPr lang="ko-KR" altLang="en-US" sz="1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</a:t>
                      </a:r>
                      <a:endParaRPr lang="ko-KR" altLang="en-US" sz="1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560875"/>
                  </a:ext>
                </a:extLst>
              </a:tr>
            </a:tbl>
          </a:graphicData>
        </a:graphic>
      </p:graphicFrame>
      <p:cxnSp>
        <p:nvCxnSpPr>
          <p:cNvPr id="26" name="구부러진 연결선 17">
            <a:extLst>
              <a:ext uri="{FF2B5EF4-FFF2-40B4-BE49-F238E27FC236}">
                <a16:creationId xmlns:a16="http://schemas.microsoft.com/office/drawing/2014/main" id="{C3206B70-07A0-495C-8630-0A6593141D48}"/>
              </a:ext>
            </a:extLst>
          </p:cNvPr>
          <p:cNvCxnSpPr>
            <a:stCxn id="27" idx="1"/>
          </p:cNvCxnSpPr>
          <p:nvPr/>
        </p:nvCxnSpPr>
        <p:spPr>
          <a:xfrm rot="10800000" flipV="1">
            <a:off x="5287587" y="5280757"/>
            <a:ext cx="1280263" cy="2960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E20BD3-6F5F-4D4F-BBCC-98A0E2575AC8}"/>
              </a:ext>
            </a:extLst>
          </p:cNvPr>
          <p:cNvSpPr txBox="1"/>
          <p:nvPr/>
        </p:nvSpPr>
        <p:spPr>
          <a:xfrm>
            <a:off x="6567849" y="5149953"/>
            <a:ext cx="2343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Lot type </a:t>
            </a:r>
            <a:r>
              <a:rPr lang="ko-KR" altLang="en-US" sz="11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변경 시 </a:t>
            </a:r>
            <a:r>
              <a:rPr lang="en-US" altLang="ko-KR" sz="11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setup time </a:t>
            </a:r>
            <a:r>
              <a:rPr lang="ko-KR" altLang="en-US" sz="11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3054924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직사각형 289"/>
          <p:cNvSpPr/>
          <p:nvPr/>
        </p:nvSpPr>
        <p:spPr>
          <a:xfrm>
            <a:off x="272480" y="3692774"/>
            <a:ext cx="9361040" cy="290718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2480" y="1024455"/>
            <a:ext cx="9361040" cy="2592288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6456" y="87754"/>
            <a:ext cx="2736304" cy="4609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내용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92760" y="87754"/>
            <a:ext cx="216024" cy="46092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6456" y="980728"/>
            <a:ext cx="972108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304" y="612070"/>
            <a:ext cx="1580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2-2. </a:t>
            </a:r>
            <a:r>
              <a:rPr lang="en-US" altLang="ko-KR" sz="16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Framework</a:t>
            </a:r>
            <a:endParaRPr lang="ko-KR" altLang="en-US" sz="16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04" y="3836790"/>
            <a:ext cx="7208738" cy="271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04" y="4074415"/>
            <a:ext cx="951778" cy="340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862" y="4097799"/>
            <a:ext cx="734429" cy="720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01F708-52B4-4D55-A2DD-33E60F3393B9}"/>
              </a:ext>
            </a:extLst>
          </p:cNvPr>
          <p:cNvSpPr txBox="1"/>
          <p:nvPr/>
        </p:nvSpPr>
        <p:spPr>
          <a:xfrm>
            <a:off x="5589143" y="1951267"/>
            <a:ext cx="39917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Order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generator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를 통해 생성한 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order list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를 이용하여 </a:t>
            </a:r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scheduling model 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학습 후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altLang="ko-KR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학습한 모델을 이용하여 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test 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결과 생성</a:t>
            </a: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9F34849-1A4C-41F3-9E7B-06C8BFE266CB}"/>
              </a:ext>
            </a:extLst>
          </p:cNvPr>
          <p:cNvSpPr/>
          <p:nvPr/>
        </p:nvSpPr>
        <p:spPr>
          <a:xfrm rot="5400000">
            <a:off x="4669743" y="2128699"/>
            <a:ext cx="1302039" cy="360040"/>
          </a:xfrm>
          <a:prstGeom prst="triangle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7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0A995-FC2C-48F3-9F72-4D177D7C871A}"/>
              </a:ext>
            </a:extLst>
          </p:cNvPr>
          <p:cNvSpPr txBox="1"/>
          <p:nvPr/>
        </p:nvSpPr>
        <p:spPr>
          <a:xfrm>
            <a:off x="8711981" y="3833462"/>
            <a:ext cx="6335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Notation</a:t>
            </a:r>
            <a:endParaRPr lang="ko-KR" altLang="en-US" sz="10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456503"/>
            <a:ext cx="4461199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561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456" y="87754"/>
            <a:ext cx="2736304" cy="4609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내용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92760" y="87754"/>
            <a:ext cx="216024" cy="46092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6456" y="980728"/>
            <a:ext cx="972108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304" y="612070"/>
            <a:ext cx="1901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2-3. </a:t>
            </a:r>
            <a:r>
              <a:rPr lang="en-US" altLang="ko-KR" sz="16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Input &amp; Output</a:t>
            </a:r>
            <a:endParaRPr lang="ko-KR" altLang="en-US" sz="16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53" name="표 2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730898"/>
              </p:ext>
            </p:extLst>
          </p:nvPr>
        </p:nvGraphicFramePr>
        <p:xfrm>
          <a:off x="152115" y="1817054"/>
          <a:ext cx="9601771" cy="4447758"/>
        </p:xfrm>
        <a:graphic>
          <a:graphicData uri="http://schemas.openxmlformats.org/drawingml/2006/table">
            <a:tbl>
              <a:tblPr/>
              <a:tblGrid>
                <a:gridCol w="552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051857918"/>
                    </a:ext>
                  </a:extLst>
                </a:gridCol>
                <a:gridCol w="412013">
                  <a:extLst>
                    <a:ext uri="{9D8B030D-6E8A-4147-A177-3AD203B41FA5}">
                      <a16:colId xmlns:a16="http://schemas.microsoft.com/office/drawing/2014/main" val="3274844723"/>
                    </a:ext>
                  </a:extLst>
                </a:gridCol>
                <a:gridCol w="4775763">
                  <a:extLst>
                    <a:ext uri="{9D8B030D-6E8A-4147-A177-3AD203B41FA5}">
                      <a16:colId xmlns:a16="http://schemas.microsoft.com/office/drawing/2014/main" val="3271775733"/>
                    </a:ext>
                  </a:extLst>
                </a:gridCol>
                <a:gridCol w="1631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258">
                  <a:extLst>
                    <a:ext uri="{9D8B030D-6E8A-4147-A177-3AD203B41FA5}">
                      <a16:colId xmlns:a16="http://schemas.microsoft.com/office/drawing/2014/main" val="1430826475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3379">
                <a:tc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Case</a:t>
                      </a:r>
                    </a:p>
                  </a:txBody>
                  <a:tcPr marL="84419" marR="84419" marT="23340" marB="2334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No.</a:t>
                      </a:r>
                    </a:p>
                  </a:txBody>
                  <a:tcPr marL="84419" marR="84419" marT="23340" marB="2334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Considered features</a:t>
                      </a:r>
                    </a:p>
                  </a:txBody>
                  <a:tcPr marL="84419" marR="84419" marT="23340" marB="2334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States</a:t>
                      </a:r>
                    </a:p>
                  </a:txBody>
                  <a:tcPr marL="84419" marR="84419" marT="23340" marB="2334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Number of features</a:t>
                      </a:r>
                    </a:p>
                  </a:txBody>
                  <a:tcPr marL="84419" marR="84419" marT="23340" marB="2334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446543"/>
                  </a:ext>
                </a:extLst>
              </a:tr>
              <a:tr h="283379">
                <a:tc rowSpan="6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Input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(State)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번째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order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고려하고 있는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order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의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type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Binary</a:t>
                      </a:r>
                      <a:r>
                        <a:rPr lang="en-US" altLang="ko-KR" sz="1050" baseline="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 (one-hot encoding)</a:t>
                      </a:r>
                      <a:endParaRPr lang="en-US" altLang="ko-KR" sz="1050" dirty="0"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91">
                <a:tc vMerge="1"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각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machine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에 마지막으로 할당된 작업의 타입과 현재 고려하고 있는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order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의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type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 비교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Binary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1*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428318"/>
                  </a:ext>
                </a:extLst>
              </a:tr>
              <a:tr h="283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각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machine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에 고려하고 있는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order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의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kern="0" spc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type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의 작업이 할당 가능한가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Binary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1*18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각</a:t>
                      </a:r>
                      <a:r>
                        <a:rPr lang="en-US" altLang="ko-KR" sz="1050" kern="0" spc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 machine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에 고려하고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 있는 </a:t>
                      </a:r>
                      <a:r>
                        <a:rPr lang="en-US" altLang="ko-KR" sz="1050" kern="0" spc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order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를 할당 했을 때 </a:t>
                      </a:r>
                      <a:r>
                        <a:rPr lang="en-US" altLang="ko-KR" sz="1050" kern="0" spc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slack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aseline="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1*18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105498"/>
                  </a:ext>
                </a:extLst>
              </a:tr>
              <a:tr h="519765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번째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order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번째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input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과 동일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916579"/>
                  </a:ext>
                </a:extLst>
              </a:tr>
              <a:tr h="5197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~ 10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번째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order</a:t>
                      </a:r>
                    </a:p>
                  </a:txBody>
                  <a:tcPr marL="84419" marR="84419" marT="23340" marB="2334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번째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input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과 동일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함초롬바탕" panose="02030604000101010101" pitchFamily="18" charset="-127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91">
                <a:tc rowSpan="2"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Output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 가지 액션에 대한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Q-value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 값 중 가장 큰 값을 갖는 액션을 실행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할당할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machine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선택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1641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Reward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각</a:t>
                      </a:r>
                      <a:r>
                        <a:rPr lang="en-US" altLang="ko-KR" sz="1050" kern="0" spc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 action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에 대한 </a:t>
                      </a:r>
                      <a:r>
                        <a:rPr lang="en-US" altLang="ko-KR" sz="1050" kern="0" spc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reward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로 </a:t>
                      </a:r>
                      <a:r>
                        <a:rPr lang="en-US" altLang="ko-KR" sz="1050" kern="0" spc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environment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가 </a:t>
                      </a:r>
                      <a:r>
                        <a:rPr lang="en-US" altLang="ko-KR" sz="1050" kern="0" spc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agent</a:t>
                      </a: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에게 주는 정보</a:t>
                      </a:r>
                      <a:endParaRPr lang="en-US" altLang="ko-KR" sz="1050" kern="0" spc="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이를 이용하여 </a:t>
                      </a:r>
                      <a:r>
                        <a:rPr lang="en-US" altLang="ko-KR" sz="1050" kern="0" spc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network update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Reward = – 1 * violation due date - 10 * Invalid allocation attempt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aseline="0" dirty="0"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Number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89552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77910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168656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558207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947759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337311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726863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116414" algn="l" defTabSz="779104" rtl="0" eaLnBrk="1" latinLnBrk="1" hangingPunct="1">
                        <a:defRPr sz="15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84419" marR="84419" marT="23340" marB="233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389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456" y="87754"/>
            <a:ext cx="2736304" cy="4609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내용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92760" y="87754"/>
            <a:ext cx="216024" cy="46092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6456" y="980728"/>
            <a:ext cx="972108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304" y="612070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2-4. </a:t>
            </a:r>
            <a:r>
              <a:rPr lang="en-US" altLang="ko-KR" sz="16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State</a:t>
            </a:r>
            <a:endParaRPr lang="ko-KR" altLang="en-US" sz="16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6B7992-7912-4D18-B404-8090B13D3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4" y="999582"/>
            <a:ext cx="8726372" cy="566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89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5025008" y="1288505"/>
            <a:ext cx="4802850" cy="5236833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6456" y="87754"/>
            <a:ext cx="2736304" cy="4609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내용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92760" y="87754"/>
            <a:ext cx="216024" cy="46092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456" y="1288504"/>
            <a:ext cx="4752528" cy="5236839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56456" y="980728"/>
            <a:ext cx="972108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304" y="612070"/>
            <a:ext cx="1774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2-5. </a:t>
            </a:r>
            <a:r>
              <a:rPr lang="en-US" altLang="ko-KR" sz="16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Network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6246A5E-6839-4E2E-ABBA-468C90429747}"/>
                  </a:ext>
                </a:extLst>
              </p:cNvPr>
              <p:cNvSpPr/>
              <p:nvPr/>
            </p:nvSpPr>
            <p:spPr>
              <a:xfrm>
                <a:off x="128464" y="1340768"/>
                <a:ext cx="4752528" cy="5395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The number of nodes in a input layer : 670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개</a:t>
                </a:r>
                <a:endParaRPr lang="en-US" altLang="ko-KR" sz="10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endParaRPr>
              </a:p>
              <a:p>
                <a:pPr marL="285750" indent="-285750" latinLnBrk="0">
                  <a:buFont typeface="Arial" panose="020B0604020202020204" pitchFamily="34" charset="0"/>
                  <a:buChar char="•"/>
                </a:pPr>
                <a:r>
                  <a:rPr lang="en-US" altLang="ko-KR" sz="1000" dirty="0"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Layer</a:t>
                </a:r>
              </a:p>
              <a:p>
                <a:pPr lvl="1"/>
                <a:r>
                  <a:rPr lang="en-US" altLang="ko-KR" sz="1000" dirty="0"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- Input layer = 1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altLang="ko-KR" sz="1000" dirty="0"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Hidden layer = 4</a:t>
                </a:r>
                <a:br>
                  <a:rPr lang="en-US" altLang="ko-KR" sz="1000" dirty="0"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</a:br>
                <a:r>
                  <a:rPr lang="en-US" altLang="ko-KR" sz="1000" dirty="0"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  (1536 nodes -&gt; 384 nodes-&gt; 128nodes-&gt; 64nodes)</a:t>
                </a:r>
              </a:p>
              <a:p>
                <a:pPr lvl="1"/>
                <a:r>
                  <a:rPr lang="en-US" altLang="ko-KR" sz="1000" dirty="0"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- Output layer = 1</a:t>
                </a:r>
              </a:p>
              <a:p>
                <a:pPr marL="801563" lvl="1" indent="-285750">
                  <a:buFontTx/>
                  <a:buChar char="-"/>
                </a:pPr>
                <a:r>
                  <a:rPr lang="en-US" altLang="ko-KR" sz="1000" dirty="0"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Fully connected</a:t>
                </a:r>
              </a:p>
              <a:p>
                <a:pPr lvl="1"/>
                <a:endParaRPr lang="en-US" altLang="ko-KR" sz="1000" dirty="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Optimizer : RMSprop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Activation </a:t>
                </a:r>
              </a:p>
              <a:p>
                <a:pPr marL="266700" indent="952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Relu</a:t>
                </a:r>
              </a:p>
              <a:p>
                <a:pPr marL="266700">
                  <a:lnSpc>
                    <a:spcPct val="150000"/>
                  </a:lnSpc>
                </a:pPr>
                <a:endParaRPr lang="en-US" altLang="ko-KR" sz="10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endParaRPr>
              </a:p>
              <a:p>
                <a:pPr marL="285750" indent="-285750" latinLnBrk="0">
                  <a:buFont typeface="Arial" panose="020B0604020202020204" pitchFamily="34" charset="0"/>
                  <a:buChar char="•"/>
                </a:pPr>
                <a:r>
                  <a:rPr lang="en-US" altLang="ko-KR" sz="1000" dirty="0"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Loss function</a:t>
                </a:r>
              </a:p>
              <a:p>
                <a:pPr lvl="1"/>
                <a:r>
                  <a:rPr lang="en-US" altLang="ko-KR" sz="1000" dirty="0"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- Mean Square Error</a:t>
                </a:r>
              </a:p>
              <a:p>
                <a:pPr marL="801563" lvl="1" indent="-285750">
                  <a:buFontTx/>
                  <a:buChar char="-"/>
                </a:pPr>
                <a:r>
                  <a:rPr lang="en-US" altLang="ko-KR" sz="1000" dirty="0"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DQN: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i="1">
                            <a:latin typeface="Cambria Math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000" i="1">
                                <a:latin typeface="Cambria Math"/>
                              </a:rPr>
                              <m:t>𝑠</m:t>
                            </m:r>
                            <m:r>
                              <a:rPr lang="en-US" altLang="ko-KR" sz="10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sz="1000" i="1"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r>
                          <a:rPr lang="en-US" altLang="ko-KR" sz="1000" i="1">
                            <a:latin typeface="Cambria Math"/>
                          </a:rPr>
                          <m:t> −</m:t>
                        </m:r>
                        <m:r>
                          <a:rPr lang="en-US" altLang="ko-KR" sz="1000" i="1">
                            <a:latin typeface="Cambria Math"/>
                          </a:rPr>
                          <m:t>𝑟</m:t>
                        </m:r>
                        <m:r>
                          <a:rPr lang="en-US" altLang="ko-KR" sz="1000" i="1">
                            <a:latin typeface="Cambria Math"/>
                          </a:rPr>
                          <m:t>+ </m:t>
                        </m:r>
                        <m:r>
                          <a:rPr lang="ko-KR" altLang="en-US" sz="1000" i="1">
                            <a:latin typeface="Cambria Math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0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000" i="1">
                                <a:latin typeface="Cambria Math"/>
                              </a:rPr>
                              <m:t>𝑠</m:t>
                            </m:r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1000" i="1">
                            <a:latin typeface="Cambria Math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ko-KR" altLang="en-US" sz="10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10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endParaRPr>
              </a:p>
              <a:p>
                <a:pPr marL="801563" lvl="1" indent="-285750">
                  <a:buFontTx/>
                  <a:buChar char="-"/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DDQN: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i="1">
                            <a:latin typeface="Cambria Math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000" i="1">
                                <a:latin typeface="Cambria Math"/>
                              </a:rPr>
                              <m:t>𝑠</m:t>
                            </m:r>
                            <m:r>
                              <a:rPr lang="en-US" altLang="ko-KR" sz="10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sz="1000" i="1"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r>
                          <a:rPr lang="en-US" altLang="ko-KR" sz="1000" i="1">
                            <a:latin typeface="Cambria Math"/>
                          </a:rPr>
                          <m:t> −</m:t>
                        </m:r>
                        <m:r>
                          <a:rPr lang="en-US" altLang="ko-KR" sz="1000" i="1">
                            <a:latin typeface="Cambria Math"/>
                          </a:rPr>
                          <m:t>𝑟</m:t>
                        </m:r>
                        <m:r>
                          <a:rPr lang="en-US" altLang="ko-KR" sz="1000" i="1">
                            <a:latin typeface="Cambria Math"/>
                          </a:rPr>
                          <m:t>+ </m:t>
                        </m:r>
                        <m:r>
                          <a:rPr lang="ko-KR" altLang="en-US" sz="1000" i="1">
                            <a:latin typeface="Cambria Math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0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000" i="1">
                                <a:latin typeface="Cambria Math"/>
                              </a:rPr>
                              <m:t>𝑠</m:t>
                            </m:r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00" i="1">
                                    <a:latin typeface="Cambria Math"/>
                                  </a:rPr>
                                  <m:t>𝑎𝑟𝑔</m:t>
                                </m:r>
                                <m: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ko-KR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ko-KR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altLang="ko-KR" sz="1000" i="1">
                                <a:latin typeface="Cambria Math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000" i="1">
                                    <a:latin typeface="Cambria Math"/>
                                  </a:rPr>
                                  <m:t>𝑠</m:t>
                                </m:r>
                                <m: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ko-KR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ko-KR" sz="1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ko-KR" altLang="en-US" sz="1000" dirty="0">
                            <a:latin typeface="Times New Roman" panose="02020603050405020304" pitchFamily="18" charset="0"/>
                            <a:ea typeface="나눔스퀘어 Bold" panose="020B0600000101010101" pitchFamily="50" charset="-127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1000" dirty="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endParaRPr>
              </a:p>
              <a:p>
                <a:pPr marL="285750" indent="-285750" latinLnBrk="0">
                  <a:buFont typeface="Arial" panose="020B0604020202020204" pitchFamily="34" charset="0"/>
                  <a:buChar char="•"/>
                </a:pPr>
                <a:endParaRPr lang="en-US" altLang="ko-KR" sz="1000" dirty="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endParaRPr>
              </a:p>
              <a:p>
                <a:pPr marL="285750" indent="-285750" latinLnBrk="0">
                  <a:buFont typeface="Arial" panose="020B0604020202020204" pitchFamily="34" charset="0"/>
                  <a:buChar char="•"/>
                </a:pPr>
                <a:r>
                  <a:rPr lang="en-US" altLang="ko-KR" sz="1000" dirty="0"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Replay memory size = 50000</a:t>
                </a:r>
              </a:p>
              <a:p>
                <a:pPr marL="285750" indent="-285750" latinLnBrk="0">
                  <a:buFont typeface="Arial" panose="020B0604020202020204" pitchFamily="34" charset="0"/>
                  <a:buChar char="•"/>
                </a:pPr>
                <a:endParaRPr lang="en-US" altLang="ko-KR" sz="1000" dirty="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endParaRPr>
              </a:p>
              <a:p>
                <a:pPr marL="285750" indent="-285750" latinLnBrk="0"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𝛾</a:t>
                </a:r>
                <a:r>
                  <a:rPr lang="en-US" altLang="ko-KR" sz="1000" dirty="0"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=0.99</a:t>
                </a:r>
              </a:p>
              <a:p>
                <a:pPr marL="285750" indent="-285750" latinLnBrk="0">
                  <a:buFont typeface="Arial" panose="020B0604020202020204" pitchFamily="34" charset="0"/>
                  <a:buChar char="•"/>
                </a:pPr>
                <a:endParaRPr lang="en-US" altLang="ko-KR" sz="1000" dirty="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endParaRPr>
              </a:p>
              <a:p>
                <a:pPr marL="285750" indent="-285750" latinLnBrk="0">
                  <a:buFont typeface="Arial" panose="020B0604020202020204" pitchFamily="34" charset="0"/>
                  <a:buChar char="•"/>
                </a:pPr>
                <a:r>
                  <a:rPr lang="en-US" altLang="ko-KR" sz="1000" dirty="0"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epsilon = 1.0 ~ 0.001 decay 0.999</a:t>
                </a:r>
              </a:p>
              <a:p>
                <a:pPr marL="285750" indent="-285750" latinLnBrk="0">
                  <a:buFont typeface="Arial" panose="020B0604020202020204" pitchFamily="34" charset="0"/>
                  <a:buChar char="•"/>
                </a:pPr>
                <a:endParaRPr lang="en-US" altLang="ko-KR" sz="1000" dirty="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endParaRPr>
              </a:p>
              <a:p>
                <a:pPr marL="285750" indent="-285750" latinLnBrk="0">
                  <a:buFont typeface="Arial" panose="020B0604020202020204" pitchFamily="34" charset="0"/>
                  <a:buChar char="•"/>
                </a:pPr>
                <a:r>
                  <a:rPr lang="en-US" altLang="ko-KR" sz="1000" dirty="0" err="1"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batch_size</a:t>
                </a:r>
                <a:r>
                  <a:rPr lang="en-US" altLang="ko-KR" sz="1000" dirty="0"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 = 64</a:t>
                </a:r>
              </a:p>
              <a:p>
                <a:pPr marL="285750" indent="-285750" latinLnBrk="0">
                  <a:buFont typeface="Arial" panose="020B0604020202020204" pitchFamily="34" charset="0"/>
                  <a:buChar char="•"/>
                </a:pPr>
                <a:endParaRPr lang="en-US" altLang="ko-KR" sz="1000" dirty="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endParaRPr>
              </a:p>
              <a:p>
                <a:pPr marL="285750" indent="-285750" latinLnBrk="0">
                  <a:buFont typeface="Arial" panose="020B0604020202020204" pitchFamily="34" charset="0"/>
                  <a:buChar char="•"/>
                </a:pPr>
                <a:r>
                  <a:rPr lang="en-US" altLang="ko-KR" sz="1000" dirty="0" err="1"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learining</a:t>
                </a:r>
                <a:r>
                  <a:rPr lang="en-US" altLang="ko-KR" sz="1000" dirty="0">
                    <a:latin typeface="Times New Roman" panose="02020603050405020304" pitchFamily="18" charset="0"/>
                    <a:ea typeface="나눔스퀘어 Bold" panose="020B0600000101010101" pitchFamily="50" charset="-127"/>
                    <a:cs typeface="Times New Roman" panose="02020603050405020304" pitchFamily="18" charset="0"/>
                  </a:rPr>
                  <a:t> late = 0.0001</a:t>
                </a:r>
              </a:p>
              <a:p>
                <a:pPr marL="285750" indent="-285750" latinLnBrk="0">
                  <a:buFont typeface="Arial" panose="020B0604020202020204" pitchFamily="34" charset="0"/>
                  <a:buChar char="•"/>
                </a:pPr>
                <a:endParaRPr lang="en-US" altLang="ko-KR" sz="1000" dirty="0"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endParaRPr>
              </a:p>
              <a:p>
                <a:pPr lvl="1"/>
                <a:endParaRPr lang="en-US" altLang="ko-KR" sz="10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나눔스퀘어 Bold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6246A5E-6839-4E2E-ABBA-468C90429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64" y="1340768"/>
                <a:ext cx="4752528" cy="53955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9">
            <a:extLst>
              <a:ext uri="{FF2B5EF4-FFF2-40B4-BE49-F238E27FC236}">
                <a16:creationId xmlns:a16="http://schemas.microsoft.com/office/drawing/2014/main" id="{E28F5BBB-A151-44EE-8C60-A5C846B8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658" y="4889480"/>
            <a:ext cx="2463549" cy="1574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3869" y="980728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Parameter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502" y="2368625"/>
            <a:ext cx="3735702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974" y="1571058"/>
            <a:ext cx="2910918" cy="187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6" name="아래쪽 화살표 335"/>
          <p:cNvSpPr/>
          <p:nvPr/>
        </p:nvSpPr>
        <p:spPr>
          <a:xfrm>
            <a:off x="7224780" y="4456857"/>
            <a:ext cx="403303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7" name="아래쪽 화살표 336"/>
          <p:cNvSpPr/>
          <p:nvPr/>
        </p:nvSpPr>
        <p:spPr>
          <a:xfrm>
            <a:off x="7224781" y="1970840"/>
            <a:ext cx="403303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TextBox 2048"/>
          <p:cNvSpPr txBox="1"/>
          <p:nvPr/>
        </p:nvSpPr>
        <p:spPr>
          <a:xfrm>
            <a:off x="5294370" y="1510885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9" name="TextBox 338"/>
          <p:cNvSpPr txBox="1"/>
          <p:nvPr/>
        </p:nvSpPr>
        <p:spPr>
          <a:xfrm>
            <a:off x="5169024" y="980728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Network</a:t>
            </a:r>
            <a:endParaRPr lang="ko-KR" altLang="en-US" sz="14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61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456" y="87754"/>
            <a:ext cx="2736304" cy="4609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92760" y="87754"/>
            <a:ext cx="216024" cy="46092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6456" y="980728"/>
            <a:ext cx="972108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304" y="61207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3-1.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과정</a:t>
            </a:r>
          </a:p>
        </p:txBody>
      </p:sp>
      <p:pic>
        <p:nvPicPr>
          <p:cNvPr id="16" name="Picture 2" descr="C:\Users\User\Desktop\gantt_2019071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7"/>
          <a:stretch/>
        </p:blipFill>
        <p:spPr bwMode="auto">
          <a:xfrm>
            <a:off x="4160912" y="1499396"/>
            <a:ext cx="5356524" cy="89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User\Desktop\gantt_20190713 (1)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1"/>
          <a:stretch/>
        </p:blipFill>
        <p:spPr bwMode="auto">
          <a:xfrm>
            <a:off x="4160912" y="3076314"/>
            <a:ext cx="3364717" cy="87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User\Downloads\gantt_20190623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/>
          <a:stretch/>
        </p:blipFill>
        <p:spPr bwMode="auto">
          <a:xfrm>
            <a:off x="4160912" y="4618365"/>
            <a:ext cx="2847123" cy="87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160912" y="1196752"/>
            <a:ext cx="2284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Iter</a:t>
            </a:r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: 10 (</a:t>
            </a:r>
            <a:r>
              <a:rPr lang="ko-KR" altLang="en-US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지연시간</a:t>
            </a:r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: 696, setup: 51)</a:t>
            </a:r>
            <a:endParaRPr lang="ko-KR" altLang="en-US" sz="12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60912" y="2763942"/>
            <a:ext cx="2361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Iter</a:t>
            </a:r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: 500 (</a:t>
            </a:r>
            <a:r>
              <a:rPr lang="ko-KR" altLang="en-US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지연시간</a:t>
            </a:r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: 148, setup: 23)</a:t>
            </a:r>
            <a:endParaRPr lang="ko-KR" altLang="en-US" sz="12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60912" y="4341366"/>
            <a:ext cx="2361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Iter</a:t>
            </a:r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: 1800 (</a:t>
            </a:r>
            <a:r>
              <a:rPr lang="ko-KR" altLang="en-US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지연시간</a:t>
            </a:r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: 68, setup:</a:t>
            </a:r>
            <a:r>
              <a:rPr lang="ko-KR" altLang="en-US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12)</a:t>
            </a:r>
            <a:endParaRPr lang="ko-KR" altLang="en-US" sz="12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2" name="Picture 2" descr="C:\Users\User\Desktop\0.9\0617\2(시간,arrangement)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6444" r="8388" b="2954"/>
          <a:stretch/>
        </p:blipFill>
        <p:spPr bwMode="auto">
          <a:xfrm>
            <a:off x="205740" y="1909925"/>
            <a:ext cx="3444240" cy="286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/>
          <p:cNvSpPr/>
          <p:nvPr/>
        </p:nvSpPr>
        <p:spPr>
          <a:xfrm>
            <a:off x="670560" y="3747297"/>
            <a:ext cx="53340" cy="39624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325880" y="4032826"/>
            <a:ext cx="53340" cy="39624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291840" y="4128297"/>
            <a:ext cx="53340" cy="39624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25"/>
          <p:cNvCxnSpPr>
            <a:stCxn id="23" idx="6"/>
            <a:endCxn id="16" idx="1"/>
          </p:cNvCxnSpPr>
          <p:nvPr/>
        </p:nvCxnSpPr>
        <p:spPr>
          <a:xfrm flipV="1">
            <a:off x="723900" y="1948977"/>
            <a:ext cx="3437012" cy="1996440"/>
          </a:xfrm>
          <a:prstGeom prst="curvedConnector3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24" idx="6"/>
            <a:endCxn id="17" idx="1"/>
          </p:cNvCxnSpPr>
          <p:nvPr/>
        </p:nvCxnSpPr>
        <p:spPr>
          <a:xfrm flipV="1">
            <a:off x="1379220" y="3515999"/>
            <a:ext cx="2781692" cy="714947"/>
          </a:xfrm>
          <a:prstGeom prst="curvedConnector3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 27"/>
          <p:cNvCxnSpPr>
            <a:stCxn id="25" idx="6"/>
            <a:endCxn id="18" idx="1"/>
          </p:cNvCxnSpPr>
          <p:nvPr/>
        </p:nvCxnSpPr>
        <p:spPr>
          <a:xfrm>
            <a:off x="3345180" y="4326417"/>
            <a:ext cx="815732" cy="72858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A90084-A8E1-4BB4-BCB3-1D6D05A535C3}"/>
              </a:ext>
            </a:extLst>
          </p:cNvPr>
          <p:cNvSpPr txBox="1"/>
          <p:nvPr/>
        </p:nvSpPr>
        <p:spPr>
          <a:xfrm>
            <a:off x="416496" y="5877272"/>
            <a:ext cx="9073008" cy="307777"/>
          </a:xfrm>
          <a:prstGeom prst="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Iteration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이 증가 할 수록 납기를 어기는 지연시간 감소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, setup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감소</a:t>
            </a:r>
            <a:r>
              <a:rPr lang="en-US" altLang="ko-KR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전체적인 스케줄 밀집도 증가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96BFCB-D1BB-4771-B85F-6FA4E57F4C69}"/>
              </a:ext>
            </a:extLst>
          </p:cNvPr>
          <p:cNvSpPr txBox="1"/>
          <p:nvPr/>
        </p:nvSpPr>
        <p:spPr>
          <a:xfrm>
            <a:off x="620829" y="1586679"/>
            <a:ext cx="26516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DDQN</a:t>
            </a:r>
            <a:r>
              <a:rPr lang="ko-KR" altLang="en-US" sz="10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 기법으로 </a:t>
            </a:r>
            <a:r>
              <a:rPr lang="en-US" altLang="ko-KR" sz="10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Density 0.9 order list 2</a:t>
            </a:r>
            <a:r>
              <a:rPr lang="ko-KR" altLang="en-US" sz="1000" dirty="0">
                <a:latin typeface="Times New Roman" panose="02020603050405020304" pitchFamily="18" charset="0"/>
                <a:ea typeface="나눔스퀘어 Bold" panose="020B0600000101010101" pitchFamily="50" charset="-127"/>
                <a:cs typeface="Times New Roman" panose="02020603050405020304" pitchFamily="18" charset="0"/>
              </a:rPr>
              <a:t>번 결과</a:t>
            </a:r>
          </a:p>
        </p:txBody>
      </p:sp>
    </p:spTree>
    <p:extLst>
      <p:ext uri="{BB962C8B-B14F-4D97-AF65-F5344CB8AC3E}">
        <p14:creationId xmlns:p14="http://schemas.microsoft.com/office/powerpoint/2010/main" val="152589645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3507</TotalTime>
  <Words>1662</Words>
  <Application>Microsoft Office PowerPoint</Application>
  <PresentationFormat>A4 용지(210x297mm)</PresentationFormat>
  <Paragraphs>665</Paragraphs>
  <Slides>16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Times New Roman</vt:lpstr>
      <vt:lpstr>Arial</vt:lpstr>
      <vt:lpstr>맑은 고딕</vt:lpstr>
      <vt:lpstr>나눔스퀘어 Bold</vt:lpstr>
      <vt:lpstr>Cambria Math</vt:lpstr>
      <vt:lpstr>나눔스퀘어 ExtraBold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형원 강</cp:lastModifiedBy>
  <cp:revision>140</cp:revision>
  <cp:lastPrinted>2019-11-07T13:28:02Z</cp:lastPrinted>
  <dcterms:created xsi:type="dcterms:W3CDTF">2019-08-21T14:17:39Z</dcterms:created>
  <dcterms:modified xsi:type="dcterms:W3CDTF">2019-11-07T23:04:52Z</dcterms:modified>
</cp:coreProperties>
</file>